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4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65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B08DD-E071-4F6C-AF9A-836A9F045B3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DA38C-1D98-404F-A0D4-4D5C5684E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../../../bahman%201391/Bahman(F)/tashrih/heart%20anatomy/AVSEQ01.DA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816619"/>
            <a:ext cx="3697406" cy="55681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899" y="1846351"/>
            <a:ext cx="7697337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 algn="justLow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Davat" panose="00000400000000000000" pitchFamily="2" charset="-78"/>
              </a:rPr>
              <a:t>قلب به عنوان تلمبه يا پمپاژ كننده نيزمطرح مي شود با آوردن گوشي پزشكي به كلاس و گوش كردن به صداي قلب مي توان محل قلب را تشخيص داد .</a:t>
            </a:r>
          </a:p>
          <a:p>
            <a:pPr marL="342900" indent="-342900" algn="justLow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Davat" panose="00000400000000000000" pitchFamily="2" charset="-78"/>
              </a:rPr>
              <a:t>تعداد ضربان قلب در يك فرد بالغ 70 تا 80 در دقيقه است ممكن است ضربان قلب دانش آموزان از اين تعداد بيش تر باشد .</a:t>
            </a:r>
            <a:r>
              <a:rPr lang="fa-IR" sz="2400" dirty="0">
                <a:cs typeface="B Davat" panose="00000400000000000000" pitchFamily="2" charset="-78"/>
              </a:rPr>
              <a:t> </a:t>
            </a:r>
          </a:p>
          <a:p>
            <a:pPr marL="342900" indent="-342900" algn="justLow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cs typeface="B Davat" panose="00000400000000000000" pitchFamily="2" charset="-78"/>
              </a:rPr>
              <a:t>قلب آدمي ، پستانداران ، پرندگان و بيشتر خزندگان 4 حفره دارد</a:t>
            </a:r>
          </a:p>
          <a:p>
            <a:pPr marL="342900" indent="-342900" algn="justLow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2400" dirty="0">
                <a:cs typeface="B Davat" panose="00000400000000000000" pitchFamily="2" charset="-78"/>
              </a:rPr>
              <a:t>قلب در دوزيستان سه حفره اي و درماهي ها دو حفره اي است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778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48850" y="119418"/>
            <a:ext cx="37508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dirty="0">
                <a:cs typeface="B Jadid" panose="00000700000000000000" pitchFamily="2" charset="-78"/>
              </a:rPr>
              <a:t>فعالیت : </a:t>
            </a:r>
            <a:r>
              <a:rPr lang="fa-IR" sz="2800" b="1" dirty="0">
                <a:cs typeface="B Jadid" panose="00000700000000000000" pitchFamily="2" charset="-78"/>
                <a:hlinkClick r:id="rId2" action="ppaction://hlinkfile"/>
              </a:rPr>
              <a:t>تشریح قلب</a:t>
            </a:r>
            <a:endParaRPr lang="fa-IR" sz="2800" b="1" dirty="0">
              <a:cs typeface="B Jadid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8621" y="664766"/>
            <a:ext cx="9273653" cy="2862322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Jadid" panose="00000700000000000000" pitchFamily="2" charset="-78"/>
              </a:rPr>
              <a:t>براي تشخيص جلو و عقب قلب معيارهاي مختلفي وجود دارد از جمله 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Jadid" panose="00000700000000000000" pitchFamily="2" charset="-78"/>
            </a:endParaRPr>
          </a:p>
          <a:p>
            <a:pPr marL="342900" lvl="0" indent="-342900" algn="just" rtl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سطح جلويي حالت محدب ولي سطح عقبي حالت مسطح دارد.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رگ هاي كرونر در سطح جلويي اريب ولي در سطح عقبي به صورت عمودي است .(شکل....)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در سطح شكمي بيش تر سرخرگ ها ولي در سطح پشتي بيش تر سياهرگ ها ديده مي شود 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8621" y="3593050"/>
            <a:ext cx="9273653" cy="25853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Low" rtl="1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Jadid" panose="00000700000000000000" pitchFamily="2" charset="-78"/>
              </a:rPr>
              <a:t>براي تشخيص چپ و راست قلب نيز معيارهايي وجود دارد از جمله :‌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Jadid" panose="00000700000000000000" pitchFamily="2" charset="-78"/>
            </a:endParaRPr>
          </a:p>
          <a:p>
            <a:pPr marL="342900" lvl="0" indent="-342900" algn="justLow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Davat" panose="00000400000000000000" pitchFamily="2" charset="-78"/>
              </a:rPr>
              <a:t>ضخامت ديواره بطن چپ از بطن راست بيشتر است 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Davat" panose="00000400000000000000" pitchFamily="2" charset="-78"/>
            </a:endParaRPr>
          </a:p>
          <a:p>
            <a:pPr marL="342900" lvl="0" indent="-342900" algn="justLow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Davat" panose="00000400000000000000" pitchFamily="2" charset="-78"/>
              </a:rPr>
              <a:t>با وارد كردن سوند به سرخرگ ها و تشخيص اين كه به كدام حفره متصل هستند.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sz="2200" dirty="0">
                <a:cs typeface="B Davat" panose="00000400000000000000" pitchFamily="2" charset="-78"/>
              </a:rPr>
              <a:t>سرخرگ كرونر درسطح شكمي كه حالت اريب دارد روي ديواره وسط قلب قرار گرفته است سطح شكمي قلب را به سمت جلو گرفته و قلب را روي سينه خود قرار دهيد چپ و راست قلب مشخص مي شود </a:t>
            </a:r>
            <a:endParaRPr lang="en-US" sz="22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33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fakhrian\تشريح نمايشگاهي اصلي\IMG_0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05" y="661917"/>
            <a:ext cx="5522792" cy="4142094"/>
          </a:xfrm>
          <a:prstGeom prst="rect">
            <a:avLst/>
          </a:prstGeom>
          <a:noFill/>
        </p:spPr>
      </p:pic>
      <p:pic>
        <p:nvPicPr>
          <p:cNvPr id="3" name="Picture 3" descr="D:\desctop -1392\تصاوير نهايي\شكل هاي فصل 14 گردش مواد\ص 157سطح پشتي وشكمي قل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343" y="746660"/>
            <a:ext cx="5990441" cy="39726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04784" y="5301102"/>
            <a:ext cx="10263117" cy="6001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Jadid" panose="00000700000000000000" pitchFamily="2" charset="-78"/>
              </a:rPr>
              <a:t>وظيفه كلي دريچه ها در دستگاه گردش خون: جهت جريان خون را يك طرفه مي كنند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ctop -1392\تصاوير نهايي\شكل هاي فصل 14 گردش مواد\شكل 7- گردش عمومي وشش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25" y="1514901"/>
            <a:ext cx="3672518" cy="501327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43" y="3548418"/>
            <a:ext cx="8084212" cy="3124626"/>
          </a:xfrm>
          <a:prstGeom prst="rect">
            <a:avLst/>
          </a:prstGeom>
          <a:ln w="28575">
            <a:solidFill>
              <a:srgbClr val="0070C0"/>
            </a:solidFill>
            <a:prstDash val="lgDash"/>
          </a:ln>
        </p:spPr>
      </p:pic>
      <p:sp>
        <p:nvSpPr>
          <p:cNvPr id="3" name="Rectangle 2"/>
          <p:cNvSpPr/>
          <p:nvPr/>
        </p:nvSpPr>
        <p:spPr>
          <a:xfrm>
            <a:off x="3822643" y="2203224"/>
            <a:ext cx="8084212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  <a:prstDash val="lgDash"/>
          </a:ln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Davat" panose="00000400000000000000" pitchFamily="2" charset="-78"/>
              </a:rPr>
              <a:t>همه سرخرگ ها خون روشن دارند به جز سرخرگ ششي كه خون تيره دارد . همه سياهرگ ها خون تيره دارند به جز سياهرگ هاي ششي كه خون روشن دارند بنابراين تعريف صحيح سرخرگ و سياهرگ به تيرگي و روشني خون آن ارتباطي ندارد</a:t>
            </a:r>
            <a:endParaRPr lang="en-US" sz="2400" dirty="0">
              <a:cs typeface="B Davat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2643" y="526825"/>
            <a:ext cx="8084212" cy="1154162"/>
          </a:xfrm>
          <a:prstGeom prst="rect">
            <a:avLst/>
          </a:prstGeom>
          <a:solidFill>
            <a:srgbClr val="99CC00"/>
          </a:solidFill>
          <a:ln>
            <a:solidFill>
              <a:schemeClr val="accent6"/>
            </a:solidFill>
            <a:prstDash val="lgDash"/>
          </a:ln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Davat" panose="00000400000000000000" pitchFamily="2" charset="-78"/>
              </a:rPr>
              <a:t>در اين مبحث مي توانيم به انواع مسير گردش خون يعني گردش ششي و گردش عمومي نيز اشاره كنيم.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85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128</TotalTime>
  <Words>307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 Davat</vt:lpstr>
      <vt:lpstr>B Jadid</vt:lpstr>
      <vt:lpstr>B Lotus</vt:lpstr>
      <vt:lpstr>Century Gothic</vt:lpstr>
      <vt:lpstr>Times New Roman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hamzikb</dc:creator>
  <cp:lastModifiedBy>SaBa User</cp:lastModifiedBy>
  <cp:revision>22</cp:revision>
  <dcterms:created xsi:type="dcterms:W3CDTF">2013-10-24T10:17:47Z</dcterms:created>
  <dcterms:modified xsi:type="dcterms:W3CDTF">2023-12-25T21:12:43Z</dcterms:modified>
</cp:coreProperties>
</file>