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
  </p:notesMasterIdLst>
  <p:sldIdLst>
    <p:sldId id="256" r:id="rId2"/>
    <p:sldId id="274" r:id="rId3"/>
    <p:sldId id="257" r:id="rId4"/>
    <p:sldId id="267" r:id="rId5"/>
    <p:sldId id="269" r:id="rId6"/>
    <p:sldId id="268" r:id="rId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E62D"/>
    <a:srgbClr val="E707AC"/>
    <a:srgbClr val="B30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6" d="100"/>
          <a:sy n="106" d="100"/>
        </p:scale>
        <p:origin x="11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120" y="0"/>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C4BC5D-E8BD-4044-9060-3D980F83393D}" type="datetimeFigureOut">
              <a:rPr lang="fa-IR" smtClean="0"/>
              <a:pPr/>
              <a:t>1443/06/16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62AA0E6-5F7B-42D4-9D43-5EF31234B597}" type="slidenum">
              <a:rPr lang="fa-IR" smtClean="0"/>
              <a:pPr/>
              <a:t>‹#›</a:t>
            </a:fld>
            <a:endParaRPr lang="fa-IR"/>
          </a:p>
        </p:txBody>
      </p:sp>
    </p:spTree>
    <p:extLst>
      <p:ext uri="{BB962C8B-B14F-4D97-AF65-F5344CB8AC3E}">
        <p14:creationId xmlns:p14="http://schemas.microsoft.com/office/powerpoint/2010/main" val="4287297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FEDEE5E9-E911-4440-A087-72BAC5E3764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EDEE5E9-E911-4440-A087-72BAC5E3764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8" name="Slide Number Placeholder 7"/>
          <p:cNvSpPr>
            <a:spLocks noGrp="1"/>
          </p:cNvSpPr>
          <p:nvPr>
            <p:ph type="sldNum" sz="quarter" idx="11"/>
          </p:nvPr>
        </p:nvSpPr>
        <p:spPr/>
        <p:txBody>
          <a:bodyPr/>
          <a:lstStyle/>
          <a:p>
            <a:fld id="{FEDEE5E9-E911-4440-A087-72BAC5E37646}"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612B61-3F4B-4E2A-8421-C1ADD7A89247}" type="datetimeFigureOut">
              <a:rPr lang="fa-IR" smtClean="0"/>
              <a:pPr/>
              <a:t>1443/06/16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4"/>
            <a:ext cx="762000" cy="365125"/>
          </a:xfrm>
        </p:spPr>
        <p:txBody>
          <a:bodyPr/>
          <a:lstStyle/>
          <a:p>
            <a:fld id="{FEDEE5E9-E911-4440-A087-72BAC5E3764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4612B61-3F4B-4E2A-8421-C1ADD7A89247}" type="datetimeFigureOut">
              <a:rPr lang="fa-IR" smtClean="0"/>
              <a:pPr/>
              <a:t>1443/06/16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EDEE5E9-E911-4440-A087-72BAC5E3764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612B61-3F4B-4E2A-8421-C1ADD7A89247}" type="datetimeFigureOut">
              <a:rPr lang="fa-IR" smtClean="0"/>
              <a:pPr/>
              <a:t>1443/06/16</a:t>
            </a:fld>
            <a:endParaRPr lang="fa-I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EDEE5E9-E911-4440-A087-72BAC5E37646}"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404664"/>
            <a:ext cx="7786742" cy="4031873"/>
          </a:xfrm>
          <a:prstGeom prst="rect">
            <a:avLst/>
          </a:prstGeom>
          <a:noFill/>
        </p:spPr>
        <p:txBody>
          <a:bodyPr wrap="square" rtlCol="1">
            <a:spAutoFit/>
          </a:bodyPr>
          <a:lstStyle/>
          <a:p>
            <a:r>
              <a:rPr lang="fa-IR" dirty="0" smtClean="0"/>
              <a:t>                     </a:t>
            </a:r>
            <a:r>
              <a:rPr lang="fa-IR" sz="2800" b="1" dirty="0" smtClean="0">
                <a:solidFill>
                  <a:srgbClr val="08E62D"/>
                </a:solidFill>
              </a:rPr>
              <a:t>به نام یگانه معمار هستی بخش</a:t>
            </a:r>
          </a:p>
          <a:p>
            <a:endParaRPr lang="fa-IR" dirty="0"/>
          </a:p>
          <a:p>
            <a:endParaRPr lang="fa-IR" dirty="0" smtClean="0"/>
          </a:p>
          <a:p>
            <a:r>
              <a:rPr lang="fa-IR" sz="2400" b="1" dirty="0" smtClean="0">
                <a:solidFill>
                  <a:srgbClr val="FF0000"/>
                </a:solidFill>
              </a:rPr>
              <a:t>      </a:t>
            </a:r>
            <a:r>
              <a:rPr lang="fa-IR" sz="2400" b="1" dirty="0" smtClean="0">
                <a:solidFill>
                  <a:srgbClr val="00B0F0"/>
                </a:solidFill>
              </a:rPr>
              <a:t>آشنایی با معماری معاصر</a:t>
            </a:r>
          </a:p>
          <a:p>
            <a:endParaRPr lang="fa-IR" sz="2400" b="1" dirty="0" smtClean="0">
              <a:solidFill>
                <a:srgbClr val="FF0000"/>
              </a:solidFill>
            </a:endParaRPr>
          </a:p>
          <a:p>
            <a:endParaRPr lang="fa-IR" dirty="0"/>
          </a:p>
          <a:p>
            <a:endParaRPr lang="fa-IR" dirty="0"/>
          </a:p>
          <a:p>
            <a:endParaRPr lang="fa-IR" dirty="0" smtClean="0"/>
          </a:p>
          <a:p>
            <a:endParaRPr lang="fa-IR" dirty="0"/>
          </a:p>
          <a:p>
            <a:endParaRPr lang="fa-IR" dirty="0" smtClean="0"/>
          </a:p>
          <a:p>
            <a:endParaRPr lang="fa-IR" dirty="0"/>
          </a:p>
          <a:p>
            <a:endParaRPr lang="fa-IR" dirty="0" smtClean="0"/>
          </a:p>
          <a:p>
            <a:endParaRPr lang="fa-IR"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214290"/>
            <a:ext cx="6286528" cy="4370427"/>
          </a:xfrm>
          <a:prstGeom prst="rect">
            <a:avLst/>
          </a:prstGeom>
        </p:spPr>
        <p:txBody>
          <a:bodyPr wrap="square">
            <a:spAutoFit/>
          </a:bodyPr>
          <a:lstStyle/>
          <a:p>
            <a:r>
              <a:rPr lang="fa-IR" sz="2400" b="1" dirty="0">
                <a:solidFill>
                  <a:srgbClr val="FFC000"/>
                </a:solidFill>
              </a:rPr>
              <a:t>انقلاب صنعتی</a:t>
            </a:r>
            <a:r>
              <a:rPr lang="fa-IR" sz="2400" b="1" dirty="0" smtClean="0">
                <a:solidFill>
                  <a:srgbClr val="FFC000"/>
                </a:solidFill>
              </a:rPr>
              <a:t>:</a:t>
            </a:r>
          </a:p>
          <a:p>
            <a:endParaRPr lang="fa-IR" sz="2400" b="1" dirty="0" smtClean="0">
              <a:solidFill>
                <a:srgbClr val="FFC000"/>
              </a:solidFill>
            </a:endParaRPr>
          </a:p>
          <a:p>
            <a:r>
              <a:rPr lang="fa-IR" b="1" dirty="0" smtClean="0">
                <a:solidFill>
                  <a:srgbClr val="00B0F0"/>
                </a:solidFill>
              </a:rPr>
              <a:t>درطی چهارقرن-16،17،18،19-تغییرات زیربنایی دردنیای غرب بوجود آمدکه بینش انسان غربی نسبت به خود و جهان پیرامون بطوراساسی دگرگون کرد.</a:t>
            </a:r>
          </a:p>
          <a:p>
            <a:endParaRPr lang="fa-IR" b="1" dirty="0">
              <a:solidFill>
                <a:srgbClr val="00B0F0"/>
              </a:solidFill>
            </a:endParaRPr>
          </a:p>
          <a:p>
            <a:r>
              <a:rPr lang="fa-IR" b="1" dirty="0" smtClean="0">
                <a:solidFill>
                  <a:srgbClr val="00B0F0"/>
                </a:solidFill>
              </a:rPr>
              <a:t>هرتحقیق و پژوهشی باعث اختراع واکتشاف جدیدی شد که خودآن اختراعات پدیده ها وابداعات جدیدتری رابه همراه داشت.</a:t>
            </a:r>
          </a:p>
          <a:p>
            <a:endParaRPr lang="fa-IR" b="1" dirty="0">
              <a:solidFill>
                <a:srgbClr val="00B0F0"/>
              </a:solidFill>
            </a:endParaRPr>
          </a:p>
          <a:p>
            <a:endParaRPr lang="fa-IR" b="1" dirty="0" smtClean="0">
              <a:solidFill>
                <a:srgbClr val="00B0F0"/>
              </a:solidFill>
            </a:endParaRPr>
          </a:p>
          <a:p>
            <a:endParaRPr lang="fa-IR" b="1" dirty="0">
              <a:solidFill>
                <a:srgbClr val="00B0F0"/>
              </a:solidFill>
            </a:endParaRPr>
          </a:p>
          <a:p>
            <a:endParaRPr lang="fa-IR" sz="1600" b="1" dirty="0" smtClean="0">
              <a:solidFill>
                <a:srgbClr val="E707AC"/>
              </a:solidFill>
            </a:endParaRPr>
          </a:p>
          <a:p>
            <a:endParaRPr lang="fa-IR" sz="1600" b="1" dirty="0">
              <a:solidFill>
                <a:srgbClr val="E707AC"/>
              </a:solidFill>
            </a:endParaRPr>
          </a:p>
          <a:p>
            <a:endParaRPr lang="fa-IR" b="1" dirty="0">
              <a:solidFill>
                <a:srgbClr val="FFC000"/>
              </a:solidFill>
            </a:endParaRPr>
          </a:p>
        </p:txBody>
      </p:sp>
      <p:sp>
        <p:nvSpPr>
          <p:cNvPr id="5" name="Rectangle 4"/>
          <p:cNvSpPr/>
          <p:nvPr/>
        </p:nvSpPr>
        <p:spPr>
          <a:xfrm>
            <a:off x="3929058" y="3143248"/>
            <a:ext cx="4572000" cy="3416320"/>
          </a:xfrm>
          <a:prstGeom prst="rect">
            <a:avLst/>
          </a:prstGeom>
        </p:spPr>
        <p:txBody>
          <a:bodyPr>
            <a:spAutoFit/>
          </a:bodyPr>
          <a:lstStyle/>
          <a:p>
            <a:r>
              <a:rPr lang="fa-IR" dirty="0" smtClean="0">
                <a:solidFill>
                  <a:srgbClr val="FFFF00"/>
                </a:solidFill>
              </a:rPr>
              <a:t>• ماشین بخار؛ جیمزوات: 1769</a:t>
            </a:r>
          </a:p>
          <a:p>
            <a:r>
              <a:rPr lang="fa-IR" dirty="0" smtClean="0">
                <a:solidFill>
                  <a:srgbClr val="FFFF00"/>
                </a:solidFill>
              </a:rPr>
              <a:t>• خط آهن انگلستان؛ 1825</a:t>
            </a:r>
          </a:p>
          <a:p>
            <a:r>
              <a:rPr lang="fa-IR" dirty="0" smtClean="0">
                <a:solidFill>
                  <a:srgbClr val="FFFF00"/>
                </a:solidFill>
              </a:rPr>
              <a:t>• کشتی بخار؛ 1807 امریکا</a:t>
            </a:r>
          </a:p>
          <a:p>
            <a:r>
              <a:rPr lang="fa-IR" dirty="0" smtClean="0">
                <a:solidFill>
                  <a:srgbClr val="FFFF00"/>
                </a:solidFill>
              </a:rPr>
              <a:t>• تلگراف؛ 1844</a:t>
            </a:r>
          </a:p>
          <a:p>
            <a:r>
              <a:rPr lang="fa-IR" dirty="0" smtClean="0">
                <a:solidFill>
                  <a:srgbClr val="FFFF00"/>
                </a:solidFill>
              </a:rPr>
              <a:t>• تلفن؛ 1876</a:t>
            </a:r>
          </a:p>
          <a:p>
            <a:r>
              <a:rPr lang="fa-IR" dirty="0" smtClean="0">
                <a:solidFill>
                  <a:srgbClr val="FFFF00"/>
                </a:solidFill>
              </a:rPr>
              <a:t>• لامپ؛ توماس ادیسون، 1879</a:t>
            </a:r>
          </a:p>
          <a:p>
            <a:r>
              <a:rPr lang="fa-IR" dirty="0" smtClean="0">
                <a:solidFill>
                  <a:srgbClr val="FFFF00"/>
                </a:solidFill>
              </a:rPr>
              <a:t>• اتومبیل بنزینی؛ کارل بنز، 1885</a:t>
            </a:r>
          </a:p>
          <a:p>
            <a:r>
              <a:rPr lang="fa-IR" dirty="0" smtClean="0">
                <a:solidFill>
                  <a:srgbClr val="FFFF00"/>
                </a:solidFill>
              </a:rPr>
              <a:t>• آسانسور؛ قرن 19 ، نیویورک</a:t>
            </a:r>
          </a:p>
          <a:p>
            <a:r>
              <a:rPr lang="fa-IR" dirty="0" smtClean="0">
                <a:solidFill>
                  <a:srgbClr val="FFFF00"/>
                </a:solidFill>
              </a:rPr>
              <a:t>• تیرآهن، فولاد و سیمان، قرن 19</a:t>
            </a:r>
          </a:p>
          <a:p>
            <a:r>
              <a:rPr lang="fa-IR" dirty="0" smtClean="0">
                <a:solidFill>
                  <a:srgbClr val="FFFF00"/>
                </a:solidFill>
              </a:rPr>
              <a:t>• رشد سریع شهرنشینی، ظهور ساختمانهای جدید مانند دانشگاه، راه آهن، موزه، دادگستری و...</a:t>
            </a:r>
            <a:endParaRPr lang="fa-IR" dirty="0">
              <a:solidFill>
                <a:srgbClr val="FFFF00"/>
              </a:solidFill>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0" y="1071546"/>
            <a:ext cx="7715272" cy="4001095"/>
          </a:xfrm>
          <a:prstGeom prst="rect">
            <a:avLst/>
          </a:prstGeom>
        </p:spPr>
        <p:txBody>
          <a:bodyPr wrap="square">
            <a:spAutoFit/>
          </a:bodyPr>
          <a:lstStyle/>
          <a:p>
            <a:r>
              <a:rPr lang="fa-IR" sz="2400" b="1" dirty="0">
                <a:solidFill>
                  <a:srgbClr val="FFC000"/>
                </a:solidFill>
              </a:rPr>
              <a:t>اولین ساختمانهای مدرن</a:t>
            </a:r>
            <a:r>
              <a:rPr lang="fa-IR" sz="2400" b="1" dirty="0" smtClean="0">
                <a:solidFill>
                  <a:srgbClr val="FFC000"/>
                </a:solidFill>
              </a:rPr>
              <a:t>:</a:t>
            </a:r>
          </a:p>
          <a:p>
            <a:endParaRPr lang="fa-IR" b="1" dirty="0">
              <a:solidFill>
                <a:srgbClr val="FFC000"/>
              </a:solidFill>
            </a:endParaRPr>
          </a:p>
          <a:p>
            <a:r>
              <a:rPr lang="fa-IR" b="1" dirty="0" smtClean="0">
                <a:solidFill>
                  <a:srgbClr val="00B0F0"/>
                </a:solidFill>
              </a:rPr>
              <a:t>    </a:t>
            </a:r>
            <a:r>
              <a:rPr lang="fa-IR" dirty="0" smtClean="0">
                <a:solidFill>
                  <a:srgbClr val="00B0F0"/>
                </a:solidFill>
              </a:rPr>
              <a:t>اواخر قرن هجدهم میلادی،به تدریج تولیدات جدید صنعتی                      (فلز-شیشه)وارد امور ساختمانی گردید</a:t>
            </a:r>
            <a:r>
              <a:rPr lang="fa-IR" sz="1600" dirty="0" smtClean="0">
                <a:solidFill>
                  <a:srgbClr val="00B0F0"/>
                </a:solidFill>
              </a:rPr>
              <a:t>.</a:t>
            </a:r>
          </a:p>
          <a:p>
            <a:endParaRPr lang="fa-IR" sz="1600" b="1" dirty="0" smtClean="0">
              <a:solidFill>
                <a:srgbClr val="FFC000"/>
              </a:solidFill>
            </a:endParaRPr>
          </a:p>
          <a:p>
            <a:endParaRPr lang="fa-IR" sz="1600" b="1" dirty="0" smtClean="0">
              <a:solidFill>
                <a:srgbClr val="FFC000"/>
              </a:solidFill>
            </a:endParaRPr>
          </a:p>
          <a:p>
            <a:r>
              <a:rPr lang="fa-IR" dirty="0" smtClean="0">
                <a:solidFill>
                  <a:srgbClr val="92D050"/>
                </a:solidFill>
              </a:rPr>
              <a:t>• اولین استفاده از تیر و ستونهای چدنی: درسازه داخلی کارخانه ی ریسندگی در شرازبری انگلستان، 1796.</a:t>
            </a:r>
          </a:p>
          <a:p>
            <a:endParaRPr lang="fa-IR" dirty="0">
              <a:solidFill>
                <a:srgbClr val="92D050"/>
              </a:solidFill>
            </a:endParaRPr>
          </a:p>
          <a:p>
            <a:r>
              <a:rPr lang="fa-IR" dirty="0">
                <a:solidFill>
                  <a:srgbClr val="92D050"/>
                </a:solidFill>
              </a:rPr>
              <a:t>• </a:t>
            </a:r>
            <a:r>
              <a:rPr lang="fa-IR" dirty="0" smtClean="0">
                <a:solidFill>
                  <a:srgbClr val="92D050"/>
                </a:solidFill>
              </a:rPr>
              <a:t>اولین ساختمان با مصالح کاملا مدرن کریستال </a:t>
            </a:r>
            <a:r>
              <a:rPr lang="fa-IR" dirty="0">
                <a:solidFill>
                  <a:srgbClr val="92D050"/>
                </a:solidFill>
              </a:rPr>
              <a:t>پالاس )قصر بلورین(؛ جوزف پاکستون، 1851 </a:t>
            </a:r>
            <a:r>
              <a:rPr lang="fa-IR" dirty="0" smtClean="0">
                <a:solidFill>
                  <a:srgbClr val="92D050"/>
                </a:solidFill>
              </a:rPr>
              <a:t>، </a:t>
            </a:r>
            <a:r>
              <a:rPr lang="fa-IR" dirty="0">
                <a:solidFill>
                  <a:srgbClr val="92D050"/>
                </a:solidFill>
              </a:rPr>
              <a:t>هاید پارک </a:t>
            </a:r>
            <a:r>
              <a:rPr lang="fa-IR" dirty="0" smtClean="0">
                <a:solidFill>
                  <a:srgbClr val="92D050"/>
                </a:solidFill>
              </a:rPr>
              <a:t>لندن.</a:t>
            </a:r>
            <a:endParaRPr lang="fa-IR" dirty="0">
              <a:solidFill>
                <a:srgbClr val="92D050"/>
              </a:solidFill>
            </a:endParaRPr>
          </a:p>
          <a:p>
            <a:endParaRPr lang="fa-IR" dirty="0">
              <a:solidFill>
                <a:srgbClr val="92D050"/>
              </a:solidFill>
            </a:endParaRPr>
          </a:p>
          <a:p>
            <a:r>
              <a:rPr lang="fa-IR" dirty="0">
                <a:solidFill>
                  <a:srgbClr val="92D050"/>
                </a:solidFill>
              </a:rPr>
              <a:t>• برج ایفل؛ مهندس گوستاو ایفل، 1889 ، به ارتفاع 330 متر،به مناسبت صدمین سالگرد </a:t>
            </a:r>
            <a:r>
              <a:rPr lang="fa-IR" dirty="0" smtClean="0">
                <a:solidFill>
                  <a:srgbClr val="92D050"/>
                </a:solidFill>
              </a:rPr>
              <a:t>انقلاب کبیر </a:t>
            </a:r>
            <a:r>
              <a:rPr lang="fa-IR" dirty="0">
                <a:solidFill>
                  <a:srgbClr val="92D050"/>
                </a:solidFill>
              </a:rPr>
              <a:t>فرانسه.</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8596" y="285728"/>
            <a:ext cx="4267200"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3" cstate="print"/>
          <a:srcRect/>
          <a:stretch>
            <a:fillRect/>
          </a:stretch>
        </p:blipFill>
        <p:spPr bwMode="auto">
          <a:xfrm>
            <a:off x="4500562" y="3286124"/>
            <a:ext cx="4429156" cy="3314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929190" y="428604"/>
            <a:ext cx="3929090" cy="2308324"/>
          </a:xfrm>
          <a:prstGeom prst="rect">
            <a:avLst/>
          </a:prstGeom>
          <a:noFill/>
        </p:spPr>
        <p:txBody>
          <a:bodyPr wrap="square" rtlCol="1">
            <a:spAutoFit/>
          </a:bodyPr>
          <a:lstStyle/>
          <a:p>
            <a:r>
              <a:rPr lang="fa-IR" dirty="0" smtClean="0">
                <a:solidFill>
                  <a:srgbClr val="00B0F0"/>
                </a:solidFill>
              </a:rPr>
              <a:t>    اولین نمایشگاه بین الملی در هایدپارک شهر لندن درسال 1851م برگزار شد. این مجموعه توسط جوزف پاکستن برای این نمایشگاه طراحی گردید. این ساختمان اولین اثر معماری بامصالح کاملا مدرن شیشه وآهن بود که اجزاء به صورت پیشساخته در کارخانه تولید ودر محل نصب شد.</a:t>
            </a:r>
            <a:endParaRPr lang="fa-IR" dirty="0">
              <a:solidFill>
                <a:srgbClr val="00B0F0"/>
              </a:solidFill>
            </a:endParaRPr>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85786" y="1071546"/>
            <a:ext cx="7620000" cy="414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5857884" y="5929330"/>
            <a:ext cx="2618024" cy="369332"/>
          </a:xfrm>
          <a:prstGeom prst="rect">
            <a:avLst/>
          </a:prstGeom>
        </p:spPr>
        <p:txBody>
          <a:bodyPr wrap="none">
            <a:spAutoFit/>
          </a:bodyPr>
          <a:lstStyle/>
          <a:p>
            <a:r>
              <a:rPr lang="fa-IR" b="1" dirty="0">
                <a:solidFill>
                  <a:srgbClr val="FFFF00"/>
                </a:solidFill>
              </a:rPr>
              <a:t>کریستال پالاس ؛ 1851</a:t>
            </a:r>
            <a:endParaRPr lang="fa-IR" dirty="0">
              <a:solidFill>
                <a:srgbClr val="FFFF00"/>
              </a:solidFill>
            </a:endParaRPr>
          </a:p>
        </p:txBody>
      </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8596" y="377723"/>
            <a:ext cx="3500462" cy="5643565"/>
          </a:xfrm>
          <a:prstGeom prst="rect">
            <a:avLst/>
          </a:prstGeom>
          <a:ln>
            <a:noFill/>
          </a:ln>
          <a:effectLst>
            <a:softEdge rad="112500"/>
          </a:effectLst>
        </p:spPr>
      </p:pic>
      <p:sp>
        <p:nvSpPr>
          <p:cNvPr id="6" name="TextBox 5"/>
          <p:cNvSpPr txBox="1"/>
          <p:nvPr/>
        </p:nvSpPr>
        <p:spPr>
          <a:xfrm>
            <a:off x="4643438" y="642918"/>
            <a:ext cx="4214842" cy="4801314"/>
          </a:xfrm>
          <a:prstGeom prst="rect">
            <a:avLst/>
          </a:prstGeom>
          <a:noFill/>
        </p:spPr>
        <p:txBody>
          <a:bodyPr wrap="square" rtlCol="1">
            <a:spAutoFit/>
          </a:bodyPr>
          <a:lstStyle/>
          <a:p>
            <a:r>
              <a:rPr lang="fa-IR" b="1" dirty="0" smtClean="0">
                <a:solidFill>
                  <a:srgbClr val="FFC000"/>
                </a:solidFill>
              </a:rPr>
              <a:t>برج ایفل 1889 پاریس:</a:t>
            </a:r>
          </a:p>
          <a:p>
            <a:endParaRPr lang="fa-IR" dirty="0"/>
          </a:p>
          <a:p>
            <a:r>
              <a:rPr lang="fa-IR" dirty="0" smtClean="0"/>
              <a:t>    </a:t>
            </a:r>
            <a:r>
              <a:rPr lang="fa-IR" dirty="0" smtClean="0">
                <a:solidFill>
                  <a:srgbClr val="00B0F0"/>
                </a:solidFill>
              </a:rPr>
              <a:t>نمایشگاه بین الملی دیگری درشهر پاریس درسال 1889 برگزارشد.دوبنای مهم به نام برج ایفل و تالار بزرگ ماشین دراین نمایشگاه جلب توجه میکرد.</a:t>
            </a:r>
          </a:p>
          <a:p>
            <a:endParaRPr lang="fa-IR" dirty="0">
              <a:solidFill>
                <a:srgbClr val="00B0F0"/>
              </a:solidFill>
            </a:endParaRPr>
          </a:p>
          <a:p>
            <a:r>
              <a:rPr lang="fa-IR" dirty="0" smtClean="0">
                <a:solidFill>
                  <a:srgbClr val="00B0F0"/>
                </a:solidFill>
              </a:rPr>
              <a:t>برج ایفل توسط گوستاو ایفل،مهندس راه و ساختمان طراحی و اجرا شد.</a:t>
            </a:r>
          </a:p>
          <a:p>
            <a:endParaRPr lang="fa-IR" dirty="0">
              <a:solidFill>
                <a:srgbClr val="00B0F0"/>
              </a:solidFill>
            </a:endParaRPr>
          </a:p>
          <a:p>
            <a:r>
              <a:rPr lang="fa-IR" dirty="0" smtClean="0">
                <a:solidFill>
                  <a:srgbClr val="00B0F0"/>
                </a:solidFill>
              </a:rPr>
              <a:t>این برج تمام فولادی با330 متر ارتفاع بلندترین ساختمان زمان خود محسوب میشد.</a:t>
            </a:r>
          </a:p>
          <a:p>
            <a:endParaRPr lang="fa-IR" dirty="0">
              <a:solidFill>
                <a:srgbClr val="00B0F0"/>
              </a:solidFill>
            </a:endParaRPr>
          </a:p>
          <a:p>
            <a:r>
              <a:rPr lang="fa-IR" dirty="0" smtClean="0">
                <a:solidFill>
                  <a:srgbClr val="00B0F0"/>
                </a:solidFill>
              </a:rPr>
              <a:t>این برج به صورت نمادی ازصنعت وتکنولوژی جدید و نوید دهنده ی شکوفایی عصر جدید</a:t>
            </a:r>
          </a:p>
          <a:p>
            <a:r>
              <a:rPr lang="fa-IR" dirty="0" smtClean="0">
                <a:solidFill>
                  <a:srgbClr val="00B0F0"/>
                </a:solidFill>
              </a:rPr>
              <a:t>بود.</a:t>
            </a:r>
            <a:endParaRPr lang="fa-IR" dirty="0">
              <a:solidFill>
                <a:srgbClr val="00B0F0"/>
              </a:solidFill>
            </a:endParaRPr>
          </a:p>
        </p:txBody>
      </p:sp>
    </p:spTree>
  </p:cSld>
  <p:clrMapOvr>
    <a:masterClrMapping/>
  </p:clrMapOvr>
  <p:transition spd="slow">
    <p:wheel spokes="2"/>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525</TotalTime>
  <Words>340</Words>
  <Application>Microsoft Office PowerPoint</Application>
  <PresentationFormat>On-screen Show (4:3)</PresentationFormat>
  <Paragraphs>52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Franklin Gothic Book</vt:lpstr>
      <vt:lpstr>Tahoma</vt:lpstr>
      <vt:lpstr>Wingdings 2</vt:lpstr>
      <vt:lpstr>Technic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ppa</dc:creator>
  <cp:lastModifiedBy>tirdad01</cp:lastModifiedBy>
  <cp:revision>62</cp:revision>
  <dcterms:created xsi:type="dcterms:W3CDTF">2013-03-08T07:26:56Z</dcterms:created>
  <dcterms:modified xsi:type="dcterms:W3CDTF">2022-01-19T12:21:25Z</dcterms:modified>
</cp:coreProperties>
</file>