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84" r:id="rId3"/>
    <p:sldId id="268" r:id="rId4"/>
    <p:sldId id="269" r:id="rId5"/>
    <p:sldId id="305" r:id="rId6"/>
    <p:sldId id="30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CC9900"/>
    <a:srgbClr val="FF0066"/>
    <a:srgbClr val="99FF33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C68F4A-654F-4EE9-8AE4-4703D8D92B4E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74EAD-ED05-4BA6-889E-DC6A189AA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042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04453-5A4E-412A-A988-FF4320BE2336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72AB0-90F3-4B1F-A21A-695E6B381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126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04453-5A4E-412A-A988-FF4320BE2336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72AB0-90F3-4B1F-A21A-695E6B381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428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04453-5A4E-412A-A988-FF4320BE2336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72AB0-90F3-4B1F-A21A-695E6B381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764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04453-5A4E-412A-A988-FF4320BE2336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72AB0-90F3-4B1F-A21A-695E6B381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688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04453-5A4E-412A-A988-FF4320BE2336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72AB0-90F3-4B1F-A21A-695E6B381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082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04453-5A4E-412A-A988-FF4320BE2336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72AB0-90F3-4B1F-A21A-695E6B381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222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04453-5A4E-412A-A988-FF4320BE2336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72AB0-90F3-4B1F-A21A-695E6B381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62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04453-5A4E-412A-A988-FF4320BE2336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72AB0-90F3-4B1F-A21A-695E6B381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111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04453-5A4E-412A-A988-FF4320BE2336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72AB0-90F3-4B1F-A21A-695E6B381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802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04453-5A4E-412A-A988-FF4320BE2336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72AB0-90F3-4B1F-A21A-695E6B381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335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04453-5A4E-412A-A988-FF4320BE2336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72AB0-90F3-4B1F-A21A-695E6B381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863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04453-5A4E-412A-A988-FF4320BE2336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72AB0-90F3-4B1F-A21A-695E6B381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925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a-IR" sz="54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B Titr" pitchFamily="2" charset="-78"/>
              </a:rPr>
              <a:t> سیستم خنک کاری خودرو</a:t>
            </a:r>
            <a:endParaRPr lang="en-US" sz="5400" dirty="0">
              <a:solidFill>
                <a:schemeClr val="tx2">
                  <a:lumMod val="60000"/>
                  <a:lumOff val="40000"/>
                </a:schemeClr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7120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28600"/>
            <a:ext cx="7772400" cy="685800"/>
          </a:xfrm>
        </p:spPr>
        <p:txBody>
          <a:bodyPr>
            <a:normAutofit/>
          </a:bodyPr>
          <a:lstStyle/>
          <a:p>
            <a:pPr marL="457200" indent="-457200" algn="r" rtl="1">
              <a:buBlip>
                <a:blip r:embed="rId2"/>
              </a:buBlip>
            </a:pPr>
            <a:r>
              <a:rPr lang="fa-IR" sz="2800" b="1" dirty="0" smtClean="0">
                <a:solidFill>
                  <a:srgbClr val="FF0000"/>
                </a:solidFill>
                <a:cs typeface="B Nazanin" pitchFamily="2" charset="-78"/>
              </a:rPr>
              <a:t>ترموستات</a:t>
            </a:r>
            <a:r>
              <a:rPr lang="en-US" sz="2800" b="1" dirty="0" smtClean="0">
                <a:solidFill>
                  <a:srgbClr val="FF0000"/>
                </a:solidFill>
                <a:cs typeface="B Nazanin" pitchFamily="2" charset="-78"/>
              </a:rPr>
              <a:t> </a:t>
            </a:r>
            <a:r>
              <a:rPr lang="en-US" sz="2800" b="1" dirty="0" smtClean="0">
                <a:solidFill>
                  <a:srgbClr val="00B0F0"/>
                </a:solidFill>
                <a:cs typeface="B Titr" pitchFamily="2" charset="-78"/>
              </a:rPr>
              <a:t>:</a:t>
            </a:r>
            <a:r>
              <a:rPr lang="en-US" sz="2800" b="1" dirty="0" smtClean="0">
                <a:solidFill>
                  <a:srgbClr val="FF0000"/>
                </a:solidFill>
                <a:cs typeface="B Nazanin" pitchFamily="2" charset="-78"/>
              </a:rPr>
              <a:t> </a:t>
            </a:r>
            <a:endParaRPr lang="en-US" sz="2800" b="1" dirty="0">
              <a:solidFill>
                <a:srgbClr val="FF0000"/>
              </a:solidFill>
              <a:cs typeface="B Nazanin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990600"/>
            <a:ext cx="8458200" cy="5638800"/>
          </a:xfrm>
        </p:spPr>
        <p:txBody>
          <a:bodyPr>
            <a:normAutofit fontScale="92500"/>
          </a:bodyPr>
          <a:lstStyle/>
          <a:p>
            <a:pPr marL="342900" indent="-342900"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sz="2200" b="1" dirty="0">
                <a:solidFill>
                  <a:srgbClr val="33CC33"/>
                </a:solidFill>
                <a:cs typeface="B Nazanin" pitchFamily="2" charset="-78"/>
              </a:rPr>
              <a:t>راندمان حرارتی موتورهای احتراق داخلی در درجه حرارت معینی به </a:t>
            </a:r>
            <a:r>
              <a:rPr lang="fa-IR" sz="2200" b="1" dirty="0" smtClean="0">
                <a:solidFill>
                  <a:srgbClr val="33CC33"/>
                </a:solidFill>
                <a:cs typeface="B Nazanin" pitchFamily="2" charset="-78"/>
              </a:rPr>
              <a:t>بیشترین </a:t>
            </a:r>
            <a:r>
              <a:rPr lang="fa-IR" sz="2200" b="1" dirty="0">
                <a:solidFill>
                  <a:srgbClr val="33CC33"/>
                </a:solidFill>
                <a:cs typeface="B Nazanin" pitchFamily="2" charset="-78"/>
              </a:rPr>
              <a:t>مقدارممکن می رسد. اگربتوان حرارت آب را در آن محدوده نگه داری نمود، </a:t>
            </a:r>
            <a:r>
              <a:rPr lang="fa-IR" sz="2200" b="1" dirty="0" smtClean="0">
                <a:solidFill>
                  <a:srgbClr val="33CC33"/>
                </a:solidFill>
                <a:cs typeface="B Nazanin" pitchFamily="2" charset="-78"/>
              </a:rPr>
              <a:t>بهترین </a:t>
            </a:r>
            <a:r>
              <a:rPr lang="fa-IR" sz="2200" b="1" dirty="0">
                <a:solidFill>
                  <a:srgbClr val="33CC33"/>
                </a:solidFill>
                <a:cs typeface="B Nazanin" pitchFamily="2" charset="-78"/>
              </a:rPr>
              <a:t>شرایط برای بدست آوردن راندمان مورد نظر فراهم گردیده است.</a:t>
            </a:r>
            <a:endParaRPr lang="en-US" sz="2200" b="1" dirty="0">
              <a:solidFill>
                <a:srgbClr val="33CC33"/>
              </a:solidFill>
              <a:cs typeface="B Nazanin" pitchFamily="2" charset="-78"/>
            </a:endParaRPr>
          </a:p>
          <a:p>
            <a:pPr marL="342900" indent="-342900"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sz="2200" b="1" dirty="0" smtClean="0">
                <a:solidFill>
                  <a:srgbClr val="7030A0"/>
                </a:solidFill>
                <a:ea typeface="Calibri"/>
                <a:cs typeface="B Nazanin" pitchFamily="2" charset="-78"/>
              </a:rPr>
              <a:t>شیر </a:t>
            </a:r>
            <a:r>
              <a:rPr lang="fa-IR" sz="2200" b="1" dirty="0">
                <a:solidFill>
                  <a:srgbClr val="7030A0"/>
                </a:solidFill>
                <a:ea typeface="Calibri"/>
                <a:cs typeface="B Nazanin" pitchFamily="2" charset="-78"/>
              </a:rPr>
              <a:t>کنترل جریانی است که در انتهای مجرای خروجی آب ، در بالای موتور قرار گرفته و دمای موتور را در محدوده ی معینی ثابت نگه می دارد</a:t>
            </a:r>
            <a:r>
              <a:rPr lang="fa-IR" sz="2200" b="1" dirty="0" smtClean="0">
                <a:solidFill>
                  <a:srgbClr val="7030A0"/>
                </a:solidFill>
                <a:ea typeface="Calibri"/>
                <a:cs typeface="B Nazanin" pitchFamily="2" charset="-78"/>
              </a:rPr>
              <a:t>.</a:t>
            </a:r>
          </a:p>
          <a:p>
            <a:pPr marL="342900" indent="-342900"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sz="2600" b="1" dirty="0" smtClean="0">
                <a:solidFill>
                  <a:srgbClr val="FF0000"/>
                </a:solidFill>
                <a:ea typeface="Calibri"/>
                <a:cs typeface="B Nazanin" pitchFamily="2" charset="-78"/>
              </a:rPr>
              <a:t>روش کار ترموستات به این صورت است که:</a:t>
            </a:r>
          </a:p>
          <a:p>
            <a:pPr marL="342900" indent="-342900"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2400" dirty="0" smtClean="0">
                <a:solidFill>
                  <a:schemeClr val="tx1"/>
                </a:solidFill>
                <a:ea typeface="Calibri"/>
                <a:cs typeface="B Nazanin" pitchFamily="2" charset="-78"/>
              </a:rPr>
              <a:t>در موقع سرد بودن آب خنک کاری، راه خروج آن را از موتور به رادیاتور مسدود می کند.</a:t>
            </a:r>
          </a:p>
          <a:p>
            <a:pPr marL="342900" indent="-342900"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2400" dirty="0" smtClean="0">
                <a:solidFill>
                  <a:schemeClr val="tx1"/>
                </a:solidFill>
                <a:ea typeface="Calibri"/>
                <a:cs typeface="B Nazanin" pitchFamily="2" charset="-78"/>
              </a:rPr>
              <a:t>وقتی که آب موتور گرم شد وبه درج حرارت نرمال رسید، سوپاپ ترموستات دریچه خروجی را باز نموه و آب گرم از بالای سرسیلندر به رادیاتور هدایت می شود و آب خنک از لوله پایین رادیاتور به واترپمپ و موتور ارسال می گردد تادرجه حرارت اب در حد نرمال حفظ شود.</a:t>
            </a:r>
            <a:endParaRPr lang="fa-IR" sz="2400" dirty="0">
              <a:solidFill>
                <a:schemeClr val="tx1"/>
              </a:solidFill>
              <a:ea typeface="Calibri"/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endParaRPr lang="fa-IR" sz="2400" dirty="0" smtClean="0">
              <a:solidFill>
                <a:schemeClr val="tx1"/>
              </a:solidFill>
              <a:ea typeface="Calibri"/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150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685799"/>
          </a:xfrm>
        </p:spPr>
        <p:txBody>
          <a:bodyPr>
            <a:normAutofit/>
          </a:bodyPr>
          <a:lstStyle/>
          <a:p>
            <a:pPr marL="571500" indent="-571500" algn="r" rtl="1">
              <a:buBlip>
                <a:blip r:embed="rId2"/>
              </a:buBlip>
            </a:pPr>
            <a:r>
              <a:rPr lang="fa-IR" sz="2700" b="1" dirty="0" smtClean="0">
                <a:solidFill>
                  <a:srgbClr val="FF0000"/>
                </a:solidFill>
                <a:ea typeface="Calibri"/>
                <a:cs typeface="B Nazanin"/>
              </a:rPr>
              <a:t>رادیاتور </a:t>
            </a:r>
            <a:r>
              <a:rPr lang="fa-IR" sz="2700" dirty="0" smtClean="0">
                <a:solidFill>
                  <a:srgbClr val="4BACC6"/>
                </a:solidFill>
                <a:ea typeface="Calibri"/>
                <a:cs typeface="B Titr" pitchFamily="2" charset="-78"/>
              </a:rPr>
              <a:t>:</a:t>
            </a:r>
            <a:endParaRPr lang="en-US" sz="2700" dirty="0">
              <a:cs typeface="B Tit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838200"/>
            <a:ext cx="8686800" cy="5638800"/>
          </a:xfrm>
        </p:spPr>
        <p:txBody>
          <a:bodyPr>
            <a:normAutofit fontScale="92500"/>
          </a:bodyPr>
          <a:lstStyle/>
          <a:p>
            <a:pPr marL="457200" indent="-457200" algn="just" rtl="1">
              <a:lnSpc>
                <a:spcPct val="150000"/>
              </a:lnSpc>
              <a:buFont typeface="Arial" pitchFamily="34" charset="0"/>
              <a:buChar char="•"/>
            </a:pPr>
            <a:r>
              <a:rPr lang="fa-IR" sz="2200" dirty="0" smtClean="0">
                <a:solidFill>
                  <a:schemeClr val="tx1"/>
                </a:solidFill>
                <a:ea typeface="Calibri"/>
                <a:cs typeface="B Nazanin"/>
              </a:rPr>
              <a:t>یک مبدل حرارتی است که </a:t>
            </a:r>
            <a:r>
              <a:rPr lang="fa-IR" sz="2200" dirty="0">
                <a:solidFill>
                  <a:schemeClr val="tx1"/>
                </a:solidFill>
                <a:ea typeface="Calibri"/>
                <a:cs typeface="B Nazanin"/>
              </a:rPr>
              <a:t>کار آن </a:t>
            </a:r>
            <a:r>
              <a:rPr lang="fa-IR" sz="2200" b="1" dirty="0">
                <a:solidFill>
                  <a:srgbClr val="92D050"/>
                </a:solidFill>
                <a:ea typeface="Calibri"/>
                <a:cs typeface="B Nazanin"/>
              </a:rPr>
              <a:t>انتقال انرژی حرارتی مایع خنک کاری به محیط </a:t>
            </a:r>
            <a:r>
              <a:rPr lang="fa-IR" sz="2200" b="1" dirty="0" smtClean="0">
                <a:solidFill>
                  <a:srgbClr val="92D050"/>
                </a:solidFill>
                <a:ea typeface="Calibri"/>
                <a:cs typeface="B Nazanin"/>
              </a:rPr>
              <a:t>اطراف</a:t>
            </a:r>
          </a:p>
          <a:p>
            <a:pPr algn="just" rtl="1">
              <a:lnSpc>
                <a:spcPct val="150000"/>
              </a:lnSpc>
            </a:pPr>
            <a:r>
              <a:rPr lang="fa-IR" sz="2200" b="1" dirty="0" smtClean="0">
                <a:solidFill>
                  <a:srgbClr val="92D050"/>
                </a:solidFill>
                <a:ea typeface="Calibri"/>
                <a:cs typeface="B Nazanin"/>
              </a:rPr>
              <a:t> </a:t>
            </a:r>
            <a:r>
              <a:rPr lang="fa-IR" sz="2200" dirty="0">
                <a:solidFill>
                  <a:schemeClr val="tx1"/>
                </a:solidFill>
                <a:ea typeface="Calibri"/>
                <a:cs typeface="B Nazanin"/>
              </a:rPr>
              <a:t>می </a:t>
            </a:r>
            <a:r>
              <a:rPr lang="fa-IR" sz="2200" dirty="0" smtClean="0">
                <a:solidFill>
                  <a:schemeClr val="tx1"/>
                </a:solidFill>
                <a:ea typeface="Calibri"/>
                <a:cs typeface="B Nazanin"/>
              </a:rPr>
              <a:t>باشد. </a:t>
            </a:r>
          </a:p>
          <a:p>
            <a:pPr algn="just" rtl="1">
              <a:lnSpc>
                <a:spcPct val="150000"/>
              </a:lnSpc>
            </a:pPr>
            <a:r>
              <a:rPr lang="fa-IR" sz="2200" dirty="0">
                <a:solidFill>
                  <a:schemeClr val="tx1"/>
                </a:solidFill>
                <a:ea typeface="Calibri"/>
                <a:cs typeface="B Nazanin"/>
              </a:rPr>
              <a:t> </a:t>
            </a:r>
            <a:r>
              <a:rPr lang="fa-IR" sz="2200" dirty="0" smtClean="0">
                <a:solidFill>
                  <a:schemeClr val="tx1"/>
                </a:solidFill>
                <a:ea typeface="Calibri"/>
                <a:cs typeface="B Nazanin"/>
              </a:rPr>
              <a:t>  در </a:t>
            </a:r>
            <a:r>
              <a:rPr lang="fa-IR" sz="2200" dirty="0">
                <a:solidFill>
                  <a:schemeClr val="tx1"/>
                </a:solidFill>
                <a:ea typeface="Calibri"/>
                <a:cs typeface="B Nazanin"/>
              </a:rPr>
              <a:t>رادیاتور دو دسته گذرگاه در نطر گرفته شده است ،یک دسته از این گذرگاه ها برای عبورآب </a:t>
            </a:r>
            <a:endParaRPr lang="fa-IR" sz="2200" dirty="0" smtClean="0">
              <a:solidFill>
                <a:schemeClr val="tx1"/>
              </a:solidFill>
              <a:ea typeface="Calibri"/>
              <a:cs typeface="B Nazanin"/>
            </a:endParaRPr>
          </a:p>
          <a:p>
            <a:pPr algn="just" rtl="1">
              <a:lnSpc>
                <a:spcPct val="150000"/>
              </a:lnSpc>
            </a:pPr>
            <a:r>
              <a:rPr lang="fa-IR" sz="2200" dirty="0">
                <a:solidFill>
                  <a:schemeClr val="tx1"/>
                </a:solidFill>
                <a:ea typeface="Calibri"/>
                <a:cs typeface="B Nazanin"/>
              </a:rPr>
              <a:t> </a:t>
            </a:r>
            <a:r>
              <a:rPr lang="fa-IR" sz="2200" dirty="0" smtClean="0">
                <a:solidFill>
                  <a:schemeClr val="tx1"/>
                </a:solidFill>
                <a:ea typeface="Calibri"/>
                <a:cs typeface="B Nazanin"/>
              </a:rPr>
              <a:t>  و </a:t>
            </a:r>
            <a:r>
              <a:rPr lang="fa-IR" sz="2200" dirty="0">
                <a:solidFill>
                  <a:schemeClr val="tx1"/>
                </a:solidFill>
                <a:ea typeface="Calibri"/>
                <a:cs typeface="B Nazanin"/>
              </a:rPr>
              <a:t>دسته ی دیگر برای عبور هوا می </a:t>
            </a:r>
            <a:r>
              <a:rPr lang="fa-IR" sz="2200" dirty="0" smtClean="0">
                <a:solidFill>
                  <a:schemeClr val="tx1"/>
                </a:solidFill>
                <a:ea typeface="Calibri"/>
                <a:cs typeface="B Nazanin"/>
              </a:rPr>
              <a:t>باشد.</a:t>
            </a:r>
          </a:p>
          <a:p>
            <a:pPr algn="just" rtl="1">
              <a:lnSpc>
                <a:spcPct val="150000"/>
              </a:lnSpc>
            </a:pPr>
            <a:endParaRPr lang="fa-IR" sz="2200" dirty="0" smtClean="0">
              <a:solidFill>
                <a:schemeClr val="tx1"/>
              </a:solidFill>
              <a:ea typeface="Calibri"/>
              <a:cs typeface="B Nazanin"/>
            </a:endParaRPr>
          </a:p>
          <a:p>
            <a:pPr algn="just" rtl="1">
              <a:lnSpc>
                <a:spcPct val="150000"/>
              </a:lnSpc>
            </a:pPr>
            <a:r>
              <a:rPr lang="fa-IR" sz="2000" b="1" dirty="0">
                <a:solidFill>
                  <a:srgbClr val="CC9900"/>
                </a:solidFill>
                <a:cs typeface="B Nazanin" pitchFamily="2" charset="-78"/>
              </a:rPr>
              <a:t>اجزای رادیاتور از </a:t>
            </a:r>
            <a:r>
              <a:rPr lang="fa-IR" sz="2000" b="1" dirty="0" smtClean="0">
                <a:solidFill>
                  <a:srgbClr val="CC9900"/>
                </a:solidFill>
                <a:cs typeface="B Nazanin" pitchFamily="2" charset="-78"/>
              </a:rPr>
              <a:t>مخزن</a:t>
            </a:r>
            <a:r>
              <a:rPr lang="en-US" sz="2000" b="1" dirty="0" smtClean="0">
                <a:solidFill>
                  <a:srgbClr val="CC9900"/>
                </a:solidFill>
                <a:cs typeface="B Nazanin" pitchFamily="2" charset="-78"/>
              </a:rPr>
              <a:t> </a:t>
            </a:r>
            <a:r>
              <a:rPr lang="fa-IR" sz="2000" b="1" dirty="0" smtClean="0">
                <a:solidFill>
                  <a:srgbClr val="CC9900"/>
                </a:solidFill>
                <a:cs typeface="B Nazanin" pitchFamily="2" charset="-78"/>
              </a:rPr>
              <a:t>ورودی و خروجی و </a:t>
            </a:r>
            <a:r>
              <a:rPr lang="fa-IR" sz="2000" b="1" dirty="0">
                <a:solidFill>
                  <a:srgbClr val="CC9900"/>
                </a:solidFill>
                <a:cs typeface="B Nazanin" pitchFamily="2" charset="-78"/>
              </a:rPr>
              <a:t>هسته (</a:t>
            </a:r>
            <a:r>
              <a:rPr lang="fa-IR" sz="2000" b="1" dirty="0" smtClean="0">
                <a:solidFill>
                  <a:srgbClr val="CC9900"/>
                </a:solidFill>
                <a:cs typeface="B Nazanin" pitchFamily="2" charset="-78"/>
              </a:rPr>
              <a:t>شبکه)رادیاتور</a:t>
            </a:r>
          </a:p>
          <a:p>
            <a:pPr algn="just" rtl="1">
              <a:lnSpc>
                <a:spcPct val="150000"/>
              </a:lnSpc>
            </a:pPr>
            <a:r>
              <a:rPr lang="fa-IR" sz="2000" b="1" dirty="0" smtClean="0">
                <a:solidFill>
                  <a:srgbClr val="CC9900"/>
                </a:solidFill>
                <a:cs typeface="B Nazanin" pitchFamily="2" charset="-78"/>
              </a:rPr>
              <a:t> </a:t>
            </a:r>
            <a:r>
              <a:rPr lang="fa-IR" sz="2000" b="1" dirty="0">
                <a:solidFill>
                  <a:srgbClr val="CC9900"/>
                </a:solidFill>
                <a:cs typeface="B Nazanin" pitchFamily="2" charset="-78"/>
              </a:rPr>
              <a:t>تشکیل شده </a:t>
            </a:r>
            <a:r>
              <a:rPr lang="fa-IR" sz="2000" b="1" dirty="0" smtClean="0">
                <a:solidFill>
                  <a:srgbClr val="CC9900"/>
                </a:solidFill>
                <a:cs typeface="B Nazanin" pitchFamily="2" charset="-78"/>
              </a:rPr>
              <a:t>که </a:t>
            </a:r>
            <a:r>
              <a:rPr lang="fa-IR" sz="2000" b="1" dirty="0">
                <a:solidFill>
                  <a:srgbClr val="CC9900"/>
                </a:solidFill>
                <a:cs typeface="B Nazanin" pitchFamily="2" charset="-78"/>
              </a:rPr>
              <a:t>خود شبکه از لوله‌ها و پره‌ها به وجود آمده است.</a:t>
            </a:r>
            <a:endParaRPr lang="fa-IR" sz="2000" b="1" dirty="0" smtClean="0">
              <a:solidFill>
                <a:srgbClr val="CC9900"/>
              </a:solidFill>
              <a:ea typeface="Calibri"/>
              <a:cs typeface="B Nazanin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sz="2200" dirty="0" smtClean="0">
              <a:solidFill>
                <a:schemeClr val="tx1"/>
              </a:solidFill>
              <a:ea typeface="Calibri"/>
              <a:cs typeface="B Nazanin"/>
            </a:endParaRPr>
          </a:p>
          <a:p>
            <a:pPr marL="342900" lvl="0" indent="-342900"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fa-IR" sz="2200" b="1" dirty="0">
                <a:solidFill>
                  <a:srgbClr val="00B0F0"/>
                </a:solidFill>
                <a:cs typeface="B Nazanin" pitchFamily="2" charset="-78"/>
              </a:rPr>
              <a:t>انتقال حرارت در رادیاتور خودرو به این صورت است که </a:t>
            </a:r>
            <a:r>
              <a:rPr lang="fa-IR" sz="2200" dirty="0">
                <a:solidFill>
                  <a:prstClr val="black"/>
                </a:solidFill>
                <a:cs typeface="B Nazanin" pitchFamily="2" charset="-78"/>
              </a:rPr>
              <a:t>آب گرم در طول مسیر حرکت در رادیاتور، گرمای خود را به لوله‌ها منتقل </a:t>
            </a:r>
            <a:r>
              <a:rPr lang="fa-IR" sz="2200" dirty="0" smtClean="0">
                <a:solidFill>
                  <a:prstClr val="black"/>
                </a:solidFill>
                <a:cs typeface="B Nazanin" pitchFamily="2" charset="-78"/>
              </a:rPr>
              <a:t>می کند </a:t>
            </a:r>
            <a:r>
              <a:rPr lang="fa-IR" sz="2200" dirty="0">
                <a:solidFill>
                  <a:prstClr val="black"/>
                </a:solidFill>
                <a:cs typeface="B Nazanin" pitchFamily="2" charset="-78"/>
              </a:rPr>
              <a:t>و این گرما از محل اتصال لوله و پره</a:t>
            </a:r>
            <a:r>
              <a:rPr lang="fa-IR" sz="2100" dirty="0">
                <a:solidFill>
                  <a:prstClr val="black"/>
                </a:solidFill>
                <a:cs typeface="B Nazanin" pitchFamily="2" charset="-78"/>
              </a:rPr>
              <a:t>، </a:t>
            </a:r>
            <a:r>
              <a:rPr lang="fa-IR" sz="2200" dirty="0">
                <a:solidFill>
                  <a:prstClr val="black"/>
                </a:solidFill>
                <a:cs typeface="B Nazanin" pitchFamily="2" charset="-78"/>
              </a:rPr>
              <a:t>به پره‌ها منتقل </a:t>
            </a:r>
            <a:r>
              <a:rPr lang="fa-IR" sz="2200" dirty="0" smtClean="0">
                <a:solidFill>
                  <a:prstClr val="black"/>
                </a:solidFill>
                <a:cs typeface="B Nazanin" pitchFamily="2" charset="-78"/>
              </a:rPr>
              <a:t>می شود </a:t>
            </a:r>
            <a:r>
              <a:rPr lang="fa-IR" sz="2200" dirty="0">
                <a:solidFill>
                  <a:prstClr val="black"/>
                </a:solidFill>
                <a:cs typeface="B Nazanin" pitchFamily="2" charset="-78"/>
              </a:rPr>
              <a:t>و سپس گرمای انتقال یافته به پره‌ها نیز توسط جریان هوای اجباری از آنها دفع می‌شود.</a:t>
            </a:r>
          </a:p>
          <a:p>
            <a:pPr marL="342900" indent="-342900" algn="just" rtl="1">
              <a:lnSpc>
                <a:spcPct val="150000"/>
              </a:lnSpc>
              <a:buFont typeface="Arial" pitchFamily="34" charset="0"/>
              <a:buChar char="•"/>
            </a:pPr>
            <a:endParaRPr lang="fa-IR" sz="2200" dirty="0" smtClean="0">
              <a:solidFill>
                <a:schemeClr val="tx1"/>
              </a:solidFill>
              <a:ea typeface="Calibri"/>
              <a:cs typeface="B Nazanin"/>
            </a:endParaRPr>
          </a:p>
          <a:p>
            <a:pPr algn="just" rtl="1">
              <a:lnSpc>
                <a:spcPct val="150000"/>
              </a:lnSpc>
            </a:pPr>
            <a:endParaRPr lang="en-US" sz="2200" dirty="0">
              <a:solidFill>
                <a:schemeClr val="tx1"/>
              </a:solidFill>
            </a:endParaRPr>
          </a:p>
        </p:txBody>
      </p:sp>
      <p:pic>
        <p:nvPicPr>
          <p:cNvPr id="4" name="Content Placeholder 7" descr="used-radiator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491" y="2351809"/>
            <a:ext cx="28194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00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28600"/>
            <a:ext cx="8382000" cy="6400800"/>
          </a:xfrm>
        </p:spPr>
        <p:txBody>
          <a:bodyPr>
            <a:normAutofit/>
          </a:bodyPr>
          <a:lstStyle/>
          <a:p>
            <a:pPr lvl="0" algn="r" rtl="1">
              <a:lnSpc>
                <a:spcPct val="150000"/>
              </a:lnSpc>
            </a:pPr>
            <a:r>
              <a:rPr lang="fa-IR" sz="2000" dirty="0" smtClean="0">
                <a:solidFill>
                  <a:srgbClr val="7030A0"/>
                </a:solidFill>
                <a:cs typeface="B Titr" pitchFamily="2" charset="-78"/>
              </a:rPr>
              <a:t>  شبکه رادیاتورها شامل دو نوع فین تیوب و کروگیت است :</a:t>
            </a:r>
            <a:endParaRPr lang="fa-IR" sz="2200" dirty="0">
              <a:solidFill>
                <a:srgbClr val="7030A0"/>
              </a:solidFill>
              <a:cs typeface="B Nazanin" pitchFamily="2" charset="-78"/>
            </a:endParaRPr>
          </a:p>
          <a:p>
            <a:pPr lvl="0" algn="r" rtl="1">
              <a:lnSpc>
                <a:spcPct val="150000"/>
              </a:lnSpc>
            </a:pPr>
            <a:r>
              <a:rPr lang="fa-IR" sz="2300" b="1" dirty="0" smtClean="0">
                <a:solidFill>
                  <a:srgbClr val="FFC000"/>
                </a:solidFill>
                <a:cs typeface="B Nazanin" pitchFamily="2" charset="-78"/>
              </a:rPr>
              <a:t>رادیاتور </a:t>
            </a:r>
            <a:r>
              <a:rPr lang="fa-IR" sz="2300" b="1" dirty="0">
                <a:solidFill>
                  <a:srgbClr val="FFC000"/>
                </a:solidFill>
                <a:cs typeface="B Nazanin" pitchFamily="2" charset="-78"/>
              </a:rPr>
              <a:t>فین </a:t>
            </a:r>
            <a:r>
              <a:rPr lang="fa-IR" sz="2300" b="1" dirty="0" smtClean="0">
                <a:solidFill>
                  <a:srgbClr val="FFC000"/>
                </a:solidFill>
                <a:cs typeface="B Nazanin" pitchFamily="2" charset="-78"/>
              </a:rPr>
              <a:t>تیوب</a:t>
            </a:r>
            <a:r>
              <a:rPr lang="en-US" sz="2300" b="1" dirty="0" smtClean="0">
                <a:solidFill>
                  <a:srgbClr val="FFC000"/>
                </a:solidFill>
                <a:cs typeface="B Nazanin" pitchFamily="2" charset="-78"/>
              </a:rPr>
              <a:t>(fin-Tube</a:t>
            </a:r>
            <a:r>
              <a:rPr lang="en-US" sz="2300" b="1" dirty="0">
                <a:solidFill>
                  <a:srgbClr val="FFC000"/>
                </a:solidFill>
                <a:cs typeface="B Nazanin" pitchFamily="2" charset="-78"/>
              </a:rPr>
              <a:t>) </a:t>
            </a:r>
            <a:r>
              <a:rPr lang="fa-IR" sz="2300" b="1" dirty="0" smtClean="0">
                <a:solidFill>
                  <a:srgbClr val="FFC000"/>
                </a:solidFill>
                <a:cs typeface="B Nazanin" pitchFamily="2" charset="-78"/>
              </a:rPr>
              <a:t> </a:t>
            </a:r>
            <a:r>
              <a:rPr lang="fa-IR" sz="2200" b="1" dirty="0" smtClean="0">
                <a:solidFill>
                  <a:srgbClr val="FFC000"/>
                </a:solidFill>
                <a:cs typeface="B Nazanin" pitchFamily="2" charset="-78"/>
              </a:rPr>
              <a:t>:</a:t>
            </a:r>
          </a:p>
          <a:p>
            <a:pPr lvl="0" algn="r" rtl="1">
              <a:lnSpc>
                <a:spcPct val="150000"/>
              </a:lnSpc>
            </a:pPr>
            <a:r>
              <a:rPr lang="fa-IR" sz="2200" dirty="0" smtClean="0">
                <a:solidFill>
                  <a:prstClr val="black"/>
                </a:solidFill>
                <a:cs typeface="B Nazanin" pitchFamily="2" charset="-78"/>
              </a:rPr>
              <a:t>در </a:t>
            </a:r>
            <a:r>
              <a:rPr lang="fa-IR" sz="2200" dirty="0">
                <a:solidFill>
                  <a:prstClr val="black"/>
                </a:solidFill>
                <a:cs typeface="B Nazanin" pitchFamily="2" charset="-78"/>
              </a:rPr>
              <a:t>این نوع رادیاتور امتداد لوله‌ها عمود بر راستای </a:t>
            </a:r>
            <a:r>
              <a:rPr lang="fa-IR" sz="2200" dirty="0" smtClean="0">
                <a:solidFill>
                  <a:prstClr val="black"/>
                </a:solidFill>
                <a:cs typeface="B Nazanin" pitchFamily="2" charset="-78"/>
              </a:rPr>
              <a:t>پره‌هاست</a:t>
            </a:r>
          </a:p>
          <a:p>
            <a:pPr lvl="0" algn="r" rtl="1">
              <a:lnSpc>
                <a:spcPct val="150000"/>
              </a:lnSpc>
            </a:pPr>
            <a:r>
              <a:rPr lang="fa-IR" sz="2200" dirty="0" smtClean="0">
                <a:solidFill>
                  <a:prstClr val="black"/>
                </a:solidFill>
                <a:cs typeface="B Nazanin" pitchFamily="2" charset="-78"/>
              </a:rPr>
              <a:t> </a:t>
            </a:r>
            <a:r>
              <a:rPr lang="fa-IR" sz="2200" dirty="0">
                <a:solidFill>
                  <a:prstClr val="black"/>
                </a:solidFill>
                <a:cs typeface="B Nazanin" pitchFamily="2" charset="-78"/>
              </a:rPr>
              <a:t>و لوله‌ها از داخل پره‌ها عبور می‌کنند</a:t>
            </a:r>
            <a:r>
              <a:rPr lang="fa-IR" sz="2200" dirty="0" smtClean="0">
                <a:solidFill>
                  <a:prstClr val="black"/>
                </a:solidFill>
                <a:cs typeface="B Nazanin" pitchFamily="2" charset="-78"/>
              </a:rPr>
              <a:t>.</a:t>
            </a:r>
          </a:p>
          <a:p>
            <a:pPr lvl="0" algn="r" rtl="1">
              <a:lnSpc>
                <a:spcPct val="150000"/>
              </a:lnSpc>
            </a:pPr>
            <a:endParaRPr lang="fa-IR" sz="2200" dirty="0">
              <a:solidFill>
                <a:prstClr val="black"/>
              </a:solidFill>
              <a:cs typeface="B Nazanin" pitchFamily="2" charset="-78"/>
            </a:endParaRPr>
          </a:p>
          <a:p>
            <a:pPr lvl="0" algn="r" rtl="1">
              <a:lnSpc>
                <a:spcPct val="150000"/>
              </a:lnSpc>
            </a:pPr>
            <a:r>
              <a:rPr lang="fa-IR" sz="2300" b="1" dirty="0" smtClean="0">
                <a:solidFill>
                  <a:srgbClr val="FFC000"/>
                </a:solidFill>
                <a:cs typeface="B Nazanin" pitchFamily="2" charset="-78"/>
              </a:rPr>
              <a:t>رادیاتورهای </a:t>
            </a:r>
            <a:r>
              <a:rPr lang="fa-IR" sz="2300" b="1" dirty="0">
                <a:solidFill>
                  <a:srgbClr val="FFC000"/>
                </a:solidFill>
                <a:cs typeface="B Nazanin" pitchFamily="2" charset="-78"/>
              </a:rPr>
              <a:t>کروگیت </a:t>
            </a:r>
            <a:r>
              <a:rPr lang="en-US" sz="2300" b="1" dirty="0">
                <a:solidFill>
                  <a:srgbClr val="FFC000"/>
                </a:solidFill>
                <a:cs typeface="B Nazanin" pitchFamily="2" charset="-78"/>
              </a:rPr>
              <a:t>: </a:t>
            </a:r>
            <a:r>
              <a:rPr lang="en-US" sz="2300" b="1" dirty="0" smtClean="0">
                <a:solidFill>
                  <a:srgbClr val="FFC000"/>
                </a:solidFill>
                <a:cs typeface="B Nazanin" pitchFamily="2" charset="-78"/>
              </a:rPr>
              <a:t>(</a:t>
            </a:r>
            <a:r>
              <a:rPr lang="en-US" sz="2300" b="1" dirty="0" err="1">
                <a:solidFill>
                  <a:srgbClr val="FFC000"/>
                </a:solidFill>
                <a:cs typeface="B Nazanin" pitchFamily="2" charset="-78"/>
              </a:rPr>
              <a:t>crougate</a:t>
            </a:r>
            <a:r>
              <a:rPr lang="en-US" sz="2300" b="1" dirty="0" smtClean="0">
                <a:solidFill>
                  <a:srgbClr val="FFC000"/>
                </a:solidFill>
                <a:cs typeface="B Nazanin" pitchFamily="2" charset="-78"/>
              </a:rPr>
              <a:t>) </a:t>
            </a:r>
            <a:endParaRPr lang="fa-IR" sz="2300" b="1" dirty="0" smtClean="0">
              <a:solidFill>
                <a:srgbClr val="FFC000"/>
              </a:solidFill>
              <a:cs typeface="B Nazanin" pitchFamily="2" charset="-78"/>
            </a:endParaRPr>
          </a:p>
          <a:p>
            <a:pPr lvl="0" algn="r" rtl="1">
              <a:lnSpc>
                <a:spcPct val="150000"/>
              </a:lnSpc>
            </a:pPr>
            <a:r>
              <a:rPr lang="fa-IR" sz="2200" dirty="0" smtClean="0">
                <a:solidFill>
                  <a:prstClr val="black"/>
                </a:solidFill>
                <a:cs typeface="B Nazanin" pitchFamily="2" charset="-78"/>
              </a:rPr>
              <a:t>در </a:t>
            </a:r>
            <a:r>
              <a:rPr lang="fa-IR" sz="2200" dirty="0">
                <a:solidFill>
                  <a:prstClr val="black"/>
                </a:solidFill>
                <a:cs typeface="B Nazanin" pitchFamily="2" charset="-78"/>
              </a:rPr>
              <a:t>این نوع رادیاتورها لوله‌ها از داخل پره‌ها عبور </a:t>
            </a:r>
            <a:r>
              <a:rPr lang="fa-IR" sz="2200" dirty="0" smtClean="0">
                <a:solidFill>
                  <a:prstClr val="black"/>
                </a:solidFill>
                <a:cs typeface="B Nazanin" pitchFamily="2" charset="-78"/>
              </a:rPr>
              <a:t>نمی‌کنند</a:t>
            </a:r>
          </a:p>
          <a:p>
            <a:pPr lvl="0" algn="r" rtl="1">
              <a:lnSpc>
                <a:spcPct val="150000"/>
              </a:lnSpc>
            </a:pPr>
            <a:r>
              <a:rPr lang="fa-IR" sz="2200" dirty="0" smtClean="0">
                <a:solidFill>
                  <a:prstClr val="black"/>
                </a:solidFill>
                <a:cs typeface="B Nazanin" pitchFamily="2" charset="-78"/>
              </a:rPr>
              <a:t> </a:t>
            </a:r>
            <a:r>
              <a:rPr lang="fa-IR" sz="2200" dirty="0">
                <a:solidFill>
                  <a:prstClr val="black"/>
                </a:solidFill>
                <a:cs typeface="B Nazanin" pitchFamily="2" charset="-78"/>
              </a:rPr>
              <a:t>بلکه پره‌ها به صورت موجدارند و لوله‌ها در امتداد پره‌ها </a:t>
            </a:r>
            <a:endParaRPr lang="fa-IR" sz="2200" dirty="0" smtClean="0">
              <a:solidFill>
                <a:prstClr val="black"/>
              </a:solidFill>
              <a:cs typeface="B Nazanin" pitchFamily="2" charset="-78"/>
            </a:endParaRPr>
          </a:p>
          <a:p>
            <a:pPr lvl="0" algn="r" rtl="1">
              <a:lnSpc>
                <a:spcPct val="150000"/>
              </a:lnSpc>
            </a:pPr>
            <a:r>
              <a:rPr lang="fa-IR" sz="2200" dirty="0" smtClean="0">
                <a:solidFill>
                  <a:prstClr val="black"/>
                </a:solidFill>
                <a:cs typeface="B Nazanin" pitchFamily="2" charset="-78"/>
              </a:rPr>
              <a:t>روی </a:t>
            </a:r>
            <a:r>
              <a:rPr lang="fa-IR" sz="2200" dirty="0">
                <a:solidFill>
                  <a:prstClr val="black"/>
                </a:solidFill>
                <a:cs typeface="B Nazanin" pitchFamily="2" charset="-78"/>
              </a:rPr>
              <a:t>نوک فین قرار داده می‌شوند</a:t>
            </a:r>
            <a:r>
              <a:rPr lang="fa-IR" sz="2200" dirty="0" smtClean="0">
                <a:solidFill>
                  <a:prstClr val="black"/>
                </a:solidFill>
                <a:cs typeface="B Nazanin" pitchFamily="2" charset="-78"/>
              </a:rPr>
              <a:t>.</a:t>
            </a:r>
          </a:p>
          <a:p>
            <a:pPr lvl="0" algn="just" rtl="1">
              <a:lnSpc>
                <a:spcPct val="150000"/>
              </a:lnSpc>
            </a:pPr>
            <a:endParaRPr lang="fa-IR" sz="2200" dirty="0" smtClean="0">
              <a:solidFill>
                <a:prstClr val="black"/>
              </a:solidFill>
              <a:cs typeface="B Nazanin" pitchFamily="2" charset="-78"/>
            </a:endParaRPr>
          </a:p>
          <a:p>
            <a:pPr lvl="0" algn="r" rtl="1">
              <a:lnSpc>
                <a:spcPct val="150000"/>
              </a:lnSpc>
            </a:pPr>
            <a:endParaRPr lang="fa-IR" sz="2200" dirty="0">
              <a:solidFill>
                <a:prstClr val="black"/>
              </a:solidFill>
              <a:cs typeface="B Nazanin" pitchFamily="2" charset="-78"/>
            </a:endParaRPr>
          </a:p>
          <a:p>
            <a:pPr lvl="0" algn="r" rtl="1">
              <a:lnSpc>
                <a:spcPct val="150000"/>
              </a:lnSpc>
            </a:pPr>
            <a:endParaRPr lang="fa-IR" sz="2200" dirty="0">
              <a:solidFill>
                <a:prstClr val="black"/>
              </a:solidFill>
              <a:cs typeface="B Nazanin" pitchFamily="2" charset="-78"/>
            </a:endParaRPr>
          </a:p>
        </p:txBody>
      </p:sp>
      <p:pic>
        <p:nvPicPr>
          <p:cNvPr id="4" name="Picture 2" descr="E:\TIBAAAAAAAAAA\PDF AMUZESHI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733800"/>
            <a:ext cx="2834506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C:\Users\SIZARTA\Desktop\Ujnjtl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43382"/>
            <a:ext cx="2879164" cy="2733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390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52400"/>
            <a:ext cx="7772400" cy="609600"/>
          </a:xfrm>
        </p:spPr>
        <p:txBody>
          <a:bodyPr>
            <a:normAutofit/>
          </a:bodyPr>
          <a:lstStyle/>
          <a:p>
            <a:pPr algn="r" rtl="1"/>
            <a:r>
              <a:rPr lang="fa-IR" sz="2400" dirty="0" smtClean="0">
                <a:solidFill>
                  <a:srgbClr val="FF0066"/>
                </a:solidFill>
                <a:cs typeface="B Titr" pitchFamily="2" charset="-78"/>
              </a:rPr>
              <a:t>انواع سیستم خنک کاری با آب</a:t>
            </a:r>
            <a:endParaRPr lang="en-US" sz="2400" dirty="0">
              <a:solidFill>
                <a:srgbClr val="FF0066"/>
              </a:solidFill>
              <a:cs typeface="B Tit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872" y="762000"/>
            <a:ext cx="8730328" cy="5791200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endParaRPr lang="fa-IR" sz="2400" b="1" dirty="0" smtClean="0">
              <a:solidFill>
                <a:srgbClr val="33CC33"/>
              </a:solidFill>
              <a:ea typeface="Calibri"/>
              <a:cs typeface="B Roya" pitchFamily="2" charset="-78"/>
            </a:endParaRPr>
          </a:p>
          <a:p>
            <a:pPr algn="just" rtl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endParaRPr lang="fa-IR" sz="2400" b="1" dirty="0">
              <a:solidFill>
                <a:srgbClr val="33CC33"/>
              </a:solidFill>
              <a:ea typeface="Calibri"/>
              <a:cs typeface="B Roya" pitchFamily="2" charset="-78"/>
            </a:endParaRPr>
          </a:p>
          <a:p>
            <a:pPr algn="just" rtl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fa-IR" sz="2400" b="1" dirty="0" smtClean="0">
                <a:solidFill>
                  <a:srgbClr val="33CC33"/>
                </a:solidFill>
                <a:ea typeface="Calibri"/>
                <a:cs typeface="B Roya" pitchFamily="2" charset="-78"/>
              </a:rPr>
              <a:t>سیستم </a:t>
            </a:r>
            <a:r>
              <a:rPr lang="fa-IR" sz="2400" b="1" dirty="0">
                <a:solidFill>
                  <a:srgbClr val="33CC33"/>
                </a:solidFill>
                <a:ea typeface="Calibri"/>
                <a:cs typeface="B Roya" pitchFamily="2" charset="-78"/>
              </a:rPr>
              <a:t>خنک کاری </a:t>
            </a:r>
            <a:r>
              <a:rPr lang="fa-IR" sz="2400" b="1" dirty="0" smtClean="0">
                <a:solidFill>
                  <a:srgbClr val="33CC33"/>
                </a:solidFill>
                <a:ea typeface="Calibri"/>
                <a:cs typeface="B Roya" pitchFamily="2" charset="-78"/>
              </a:rPr>
              <a:t>مدار باز :</a:t>
            </a:r>
          </a:p>
          <a:p>
            <a:pPr algn="just" rtl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fa-IR" sz="2400" b="1" dirty="0" smtClean="0">
                <a:solidFill>
                  <a:schemeClr val="tx1"/>
                </a:solidFill>
                <a:ea typeface="Calibri"/>
                <a:cs typeface="B Nazanin" pitchFamily="2" charset="-78"/>
              </a:rPr>
              <a:t> در سیستم خنک کاری مدارباز ، مخزن انبساط وجود ندارد ودرصورت افزایش بیش از حد دما در داخل رادیاتور، مایع خنک کاری به خارج از رادیاتور منتقل شده و هنگامی که سیال خنک کاری به دمای اولیه برمی گردد یک حجم هوا جایگزین خلا موجود می شود. مثل سیستم خنک کاری پیکان</a:t>
            </a:r>
            <a:endParaRPr lang="en-US" sz="2400" b="1" dirty="0">
              <a:solidFill>
                <a:schemeClr val="tx1"/>
              </a:solidFill>
              <a:ea typeface="Calibri"/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2909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9175" y="152400"/>
            <a:ext cx="7772400" cy="685800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fa-IR" sz="2400" b="1" dirty="0">
                <a:solidFill>
                  <a:srgbClr val="33CC33"/>
                </a:solidFill>
                <a:ea typeface="Calibri"/>
                <a:cs typeface="B Roya" pitchFamily="2" charset="-78"/>
              </a:rPr>
              <a:t>سیستم خنک کاری مدار </a:t>
            </a:r>
            <a:r>
              <a:rPr lang="fa-IR" sz="2400" b="1" dirty="0" smtClean="0">
                <a:solidFill>
                  <a:srgbClr val="33CC33"/>
                </a:solidFill>
                <a:ea typeface="Calibri"/>
                <a:cs typeface="B Roya" pitchFamily="2" charset="-78"/>
              </a:rPr>
              <a:t>بسته (</a:t>
            </a:r>
            <a:r>
              <a:rPr lang="en-US" sz="2400" b="1" dirty="0">
                <a:solidFill>
                  <a:srgbClr val="33CC33"/>
                </a:solidFill>
              </a:rPr>
              <a:t>Closed Cooling System</a:t>
            </a:r>
            <a:r>
              <a:rPr lang="fa-IR" sz="2400" b="1" dirty="0" smtClean="0">
                <a:solidFill>
                  <a:srgbClr val="33CC33"/>
                </a:solidFill>
                <a:ea typeface="Calibri"/>
                <a:cs typeface="B Roya" pitchFamily="2" charset="-78"/>
              </a:rPr>
              <a:t>) :</a:t>
            </a:r>
            <a:endParaRPr lang="fa-IR" sz="2400" b="1" dirty="0">
              <a:solidFill>
                <a:srgbClr val="33CC33"/>
              </a:solidFill>
              <a:ea typeface="Calibri"/>
              <a:cs typeface="B Roya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914400"/>
            <a:ext cx="8458200" cy="5715000"/>
          </a:xfrm>
        </p:spPr>
        <p:txBody>
          <a:bodyPr>
            <a:normAutofit/>
          </a:bodyPr>
          <a:lstStyle/>
          <a:p>
            <a:pPr algn="just" rtl="1">
              <a:spcBef>
                <a:spcPts val="0"/>
              </a:spcBef>
              <a:spcAft>
                <a:spcPts val="1000"/>
              </a:spcAft>
            </a:pPr>
            <a:r>
              <a:rPr lang="fa-IR" sz="2000" b="1" dirty="0">
                <a:solidFill>
                  <a:schemeClr val="tx1"/>
                </a:solidFill>
                <a:ea typeface="Calibri"/>
                <a:cs typeface="B Nazanin" pitchFamily="2" charset="-78"/>
              </a:rPr>
              <a:t>مانند روش خنک کاری معمولی است با این تفاوت که در آن یک مخزن اضافه به کار رفته که مخزن انبساط نام دارد و آب اضافی رادیاتور را به هنگام انبساط نگهداری نموده  و از اتلاف آن جلوگیری می نماید.</a:t>
            </a:r>
            <a:endParaRPr lang="en-US" sz="2000" b="1" dirty="0">
              <a:solidFill>
                <a:schemeClr val="tx1"/>
              </a:solidFill>
              <a:ea typeface="Calibri"/>
              <a:cs typeface="B Nazanin" pitchFamily="2" charset="-78"/>
            </a:endParaRPr>
          </a:p>
          <a:p>
            <a:pPr algn="just" rtl="1">
              <a:spcBef>
                <a:spcPts val="0"/>
              </a:spcBef>
              <a:spcAft>
                <a:spcPts val="1000"/>
              </a:spcAft>
            </a:pPr>
            <a:r>
              <a:rPr lang="fa-IR" sz="2000" b="1" dirty="0">
                <a:solidFill>
                  <a:schemeClr val="tx1"/>
                </a:solidFill>
                <a:ea typeface="Calibri"/>
                <a:cs typeface="B Nazanin" pitchFamily="2" charset="-78"/>
              </a:rPr>
              <a:t>پس از سردشدن آب داخل رادیاتور و کاهش حجم،کسری آب از این مخزن انبساط جبران می شود و بر خلاف سیستم های معمولی ، برای جبران آب خارج شده از رادیاتور بر اثر افزایش حجم آب ، نیازی به سر ریز نمودن آب در رادیاتور نیست</a:t>
            </a:r>
            <a:r>
              <a:rPr lang="fa-IR" sz="2000" b="1" dirty="0" smtClean="0">
                <a:solidFill>
                  <a:schemeClr val="tx1"/>
                </a:solidFill>
                <a:ea typeface="Calibri"/>
                <a:cs typeface="B Nazanin" pitchFamily="2" charset="-78"/>
              </a:rPr>
              <a:t>.</a:t>
            </a:r>
          </a:p>
          <a:p>
            <a:pPr algn="just" rtl="1">
              <a:spcBef>
                <a:spcPts val="0"/>
              </a:spcBef>
              <a:spcAft>
                <a:spcPts val="1000"/>
              </a:spcAft>
            </a:pPr>
            <a:endParaRPr lang="en-US" sz="2000" b="1" dirty="0">
              <a:solidFill>
                <a:schemeClr val="tx1"/>
              </a:solidFill>
              <a:ea typeface="Calibri"/>
              <a:cs typeface="B Nazanin" pitchFamily="2" charset="-78"/>
            </a:endParaRPr>
          </a:p>
        </p:txBody>
      </p:sp>
      <p:pic>
        <p:nvPicPr>
          <p:cNvPr id="4" name="Picture 2" descr="ar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184090"/>
            <a:ext cx="5743575" cy="1752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ar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075670"/>
            <a:ext cx="5757862" cy="176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2610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3929</TotalTime>
  <Words>531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B Nazanin</vt:lpstr>
      <vt:lpstr>B Roya</vt:lpstr>
      <vt:lpstr>B Titr</vt:lpstr>
      <vt:lpstr>Calibri</vt:lpstr>
      <vt:lpstr>Wingdings</vt:lpstr>
      <vt:lpstr>Office Theme</vt:lpstr>
      <vt:lpstr> سیستم خنک کاری خودرو</vt:lpstr>
      <vt:lpstr>ترموستات : </vt:lpstr>
      <vt:lpstr>رادیاتور :</vt:lpstr>
      <vt:lpstr>PowerPoint Presentation</vt:lpstr>
      <vt:lpstr>انواع سیستم خنک کاری با آب</vt:lpstr>
      <vt:lpstr>سیستم خنک کاری مدار بسته (Closed Cooling System) 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سیستم خنک کاری خودرو</dc:title>
  <dc:creator>SIZARTA</dc:creator>
  <cp:lastModifiedBy>Moorche</cp:lastModifiedBy>
  <cp:revision>111</cp:revision>
  <dcterms:created xsi:type="dcterms:W3CDTF">2014-10-19T08:02:24Z</dcterms:created>
  <dcterms:modified xsi:type="dcterms:W3CDTF">2022-05-04T20:39:04Z</dcterms:modified>
</cp:coreProperties>
</file>