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65" r:id="rId3"/>
    <p:sldId id="267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62CE80-411E-4CD0-A465-72B5CA3376C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B5392-3BF5-4139-BBBB-DFA756A48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01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8D79809-A673-44CE-B630-C76A8128A4CC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 smtClean="0">
              <a:latin typeface="Calibri" panose="020F0502020204030204" pitchFamily="34" charset="0"/>
            </a:endParaRPr>
          </a:p>
        </p:txBody>
      </p:sp>
      <p:sp>
        <p:nvSpPr>
          <p:cNvPr id="14339" name="Rectangle 7"/>
          <p:cNvSpPr txBox="1">
            <a:spLocks noGrp="1" noChangeArrowheads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rtl="1" eaLnBrk="1" hangingPunct="1"/>
            <a:fld id="{980FAB9B-4D82-4E73-95A5-0C45FEFBB178}" type="slidenum">
              <a:rPr lang="fa-IR" altLang="en-US" sz="1200">
                <a:latin typeface="Verdana" panose="020B0604030504040204" pitchFamily="34" charset="0"/>
              </a:rPr>
              <a:pPr rtl="1" eaLnBrk="1" hangingPunct="1"/>
              <a:t>6</a:t>
            </a:fld>
            <a:endParaRPr lang="en-US" altLang="en-US" sz="12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95233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AC753D-57E3-41FE-9771-46ACECDE17AD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 smtClean="0">
              <a:latin typeface="Calibri" panose="020F0502020204030204" pitchFamily="34" charset="0"/>
            </a:endParaRPr>
          </a:p>
        </p:txBody>
      </p:sp>
      <p:sp>
        <p:nvSpPr>
          <p:cNvPr id="16387" name="Rectangle 7"/>
          <p:cNvSpPr txBox="1">
            <a:spLocks noGrp="1" noChangeArrowheads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rtl="1" eaLnBrk="1" hangingPunct="1"/>
            <a:fld id="{A5CEEB0F-22CD-4558-9252-BDCC520EF572}" type="slidenum">
              <a:rPr lang="fa-IR" altLang="en-US" sz="1200">
                <a:latin typeface="Verdana" panose="020B0604030504040204" pitchFamily="34" charset="0"/>
              </a:rPr>
              <a:pPr rtl="1" eaLnBrk="1" hangingPunct="1"/>
              <a:t>7</a:t>
            </a:fld>
            <a:endParaRPr lang="en-US" altLang="en-US" sz="12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39540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E371468-10B7-49DA-A18B-AA995BF8E451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 smtClean="0">
              <a:latin typeface="Calibri" panose="020F0502020204030204" pitchFamily="34" charset="0"/>
            </a:endParaRPr>
          </a:p>
        </p:txBody>
      </p:sp>
      <p:sp>
        <p:nvSpPr>
          <p:cNvPr id="18435" name="Rectangle 7"/>
          <p:cNvSpPr txBox="1">
            <a:spLocks noGrp="1" noChangeArrowheads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rtl="1" eaLnBrk="1" hangingPunct="1"/>
            <a:fld id="{A26A5B26-F66C-4CE1-908B-B33AD4DED8A2}" type="slidenum">
              <a:rPr lang="fa-IR" altLang="en-US" sz="1200">
                <a:latin typeface="Verdana" panose="020B0604030504040204" pitchFamily="34" charset="0"/>
              </a:rPr>
              <a:pPr rtl="1" eaLnBrk="1" hangingPunct="1"/>
              <a:t>8</a:t>
            </a:fld>
            <a:endParaRPr lang="en-US" altLang="en-US" sz="12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84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08859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02A636-7F62-438A-87AD-A6FAFE17256A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 smtClean="0">
              <a:latin typeface="Calibri" panose="020F0502020204030204" pitchFamily="34" charset="0"/>
            </a:endParaRPr>
          </a:p>
        </p:txBody>
      </p:sp>
      <p:sp>
        <p:nvSpPr>
          <p:cNvPr id="20483" name="Rectangle 7"/>
          <p:cNvSpPr txBox="1">
            <a:spLocks noGrp="1" noChangeArrowheads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rtl="1" eaLnBrk="1" hangingPunct="1"/>
            <a:fld id="{40FC687C-D804-47C7-8B6A-CA63F7998708}" type="slidenum">
              <a:rPr lang="fa-IR" altLang="en-US" sz="1200">
                <a:latin typeface="Verdana" panose="020B0604030504040204" pitchFamily="34" charset="0"/>
              </a:rPr>
              <a:pPr rtl="1" eaLnBrk="1" hangingPunct="1"/>
              <a:t>9</a:t>
            </a:fld>
            <a:endParaRPr lang="en-US" altLang="en-US" sz="120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04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4708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372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64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36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7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08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63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66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5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008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11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080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535A9-22EB-43BF-8E30-783D88391E8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57FC0-E276-429B-A81D-04C971FC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19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hrc.ac.ir/TA/PDF/8.pdf" TargetMode="External"/><Relationship Id="rId13" Type="http://schemas.openxmlformats.org/officeDocument/2006/relationships/hyperlink" Target="http://www.bhrc.ac.ir/TA/PDF/13.pdf" TargetMode="External"/><Relationship Id="rId18" Type="http://schemas.openxmlformats.org/officeDocument/2006/relationships/hyperlink" Target="http://www.bhrc.ac.ir/TA/PDF/18.pdf" TargetMode="External"/><Relationship Id="rId26" Type="http://schemas.openxmlformats.org/officeDocument/2006/relationships/hyperlink" Target="http://www.bhrc.ac.ir/TA/PDF/27.pdf" TargetMode="External"/><Relationship Id="rId3" Type="http://schemas.openxmlformats.org/officeDocument/2006/relationships/hyperlink" Target="http://www.bhrc.ac.ir/TA/PDF/2.pdf" TargetMode="External"/><Relationship Id="rId21" Type="http://schemas.openxmlformats.org/officeDocument/2006/relationships/hyperlink" Target="http://www.bhrc.ac.ir/TA/PDF/21.pdf" TargetMode="External"/><Relationship Id="rId7" Type="http://schemas.openxmlformats.org/officeDocument/2006/relationships/hyperlink" Target="http://www.bhrc.ac.ir/TA/PDF/7.pdf" TargetMode="External"/><Relationship Id="rId12" Type="http://schemas.openxmlformats.org/officeDocument/2006/relationships/hyperlink" Target="http://www.bhrc.ac.ir/TA/PDF/12.pdf" TargetMode="External"/><Relationship Id="rId17" Type="http://schemas.openxmlformats.org/officeDocument/2006/relationships/hyperlink" Target="http://www.bhrc.ac.ir/TA/PDF/17.pdf" TargetMode="External"/><Relationship Id="rId25" Type="http://schemas.openxmlformats.org/officeDocument/2006/relationships/hyperlink" Target="http://www.bhrc.ac.ir/TA/PDF/26.pdf" TargetMode="External"/><Relationship Id="rId2" Type="http://schemas.openxmlformats.org/officeDocument/2006/relationships/hyperlink" Target="http://www.bhrc.ac.ir/TA/PDF/1.pdf" TargetMode="External"/><Relationship Id="rId16" Type="http://schemas.openxmlformats.org/officeDocument/2006/relationships/hyperlink" Target="http://www.bhrc.ac.ir/TA/PDF/16.pdf" TargetMode="External"/><Relationship Id="rId20" Type="http://schemas.openxmlformats.org/officeDocument/2006/relationships/hyperlink" Target="http://www.bhrc.ac.ir/TA/PDF/20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hrc.ac.ir/TA/PDF/6.pdf" TargetMode="External"/><Relationship Id="rId11" Type="http://schemas.openxmlformats.org/officeDocument/2006/relationships/hyperlink" Target="http://www.bhrc.ac.ir/TA/PDF/11.pdf" TargetMode="External"/><Relationship Id="rId24" Type="http://schemas.openxmlformats.org/officeDocument/2006/relationships/hyperlink" Target="http://www.bhrc.ac.ir/TA/PDF/25.pdf" TargetMode="External"/><Relationship Id="rId5" Type="http://schemas.openxmlformats.org/officeDocument/2006/relationships/hyperlink" Target="http://www.bhrc.ac.ir/TA/PDF/4.pdf" TargetMode="External"/><Relationship Id="rId15" Type="http://schemas.openxmlformats.org/officeDocument/2006/relationships/hyperlink" Target="http://www.bhrc.ac.ir/TA/PDF/15.pdf" TargetMode="External"/><Relationship Id="rId23" Type="http://schemas.openxmlformats.org/officeDocument/2006/relationships/hyperlink" Target="http://www.bhrc.ac.ir/TA/PDF/24.pdf" TargetMode="External"/><Relationship Id="rId28" Type="http://schemas.openxmlformats.org/officeDocument/2006/relationships/hyperlink" Target="http://www.bhrc.ac.ir/TA/PDF/29.pdf" TargetMode="External"/><Relationship Id="rId10" Type="http://schemas.openxmlformats.org/officeDocument/2006/relationships/hyperlink" Target="http://www.bhrc.ac.ir/TA/PDF/10.pdf" TargetMode="External"/><Relationship Id="rId19" Type="http://schemas.openxmlformats.org/officeDocument/2006/relationships/hyperlink" Target="http://www.bhrc.ac.ir/TA/PDF/19.pdf" TargetMode="External"/><Relationship Id="rId4" Type="http://schemas.openxmlformats.org/officeDocument/2006/relationships/hyperlink" Target="http://www.bhrc.ac.ir/TA/PDF/3.pdf" TargetMode="External"/><Relationship Id="rId9" Type="http://schemas.openxmlformats.org/officeDocument/2006/relationships/hyperlink" Target="http://www.bhrc.ac.ir/TA/PDF/9.pdf" TargetMode="External"/><Relationship Id="rId14" Type="http://schemas.openxmlformats.org/officeDocument/2006/relationships/hyperlink" Target="http://www.bhrc.ac.ir/TA/PDF/14.pdf" TargetMode="External"/><Relationship Id="rId22" Type="http://schemas.openxmlformats.org/officeDocument/2006/relationships/hyperlink" Target="http://www.bhrc.ac.ir/TA/PDF/23.pdf" TargetMode="External"/><Relationship Id="rId27" Type="http://schemas.openxmlformats.org/officeDocument/2006/relationships/hyperlink" Target="http://www.bhrc.ac.ir/TA/PDF/28.pd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hrc.ac.ir/TA/PDF/37.pdf" TargetMode="External"/><Relationship Id="rId13" Type="http://schemas.openxmlformats.org/officeDocument/2006/relationships/hyperlink" Target="http://www.bhrc.ac.ir/TA/PDF/42.pdf" TargetMode="External"/><Relationship Id="rId3" Type="http://schemas.openxmlformats.org/officeDocument/2006/relationships/hyperlink" Target="http://www.bhrc.ac.ir/TA/PDF/32.pdf" TargetMode="External"/><Relationship Id="rId7" Type="http://schemas.openxmlformats.org/officeDocument/2006/relationships/hyperlink" Target="http://www.bhrc.ac.ir/TA/PDF/36.pdf" TargetMode="External"/><Relationship Id="rId12" Type="http://schemas.openxmlformats.org/officeDocument/2006/relationships/hyperlink" Target="http://www.bhrc.ac.ir/TA/PDF/41.pdf" TargetMode="External"/><Relationship Id="rId17" Type="http://schemas.openxmlformats.org/officeDocument/2006/relationships/hyperlink" Target="http://www.bhrc.ac.ir/TA/PDF/49.pdf" TargetMode="External"/><Relationship Id="rId2" Type="http://schemas.openxmlformats.org/officeDocument/2006/relationships/hyperlink" Target="http://www.bhrc.ac.ir/TA/PDF/31.pdf" TargetMode="External"/><Relationship Id="rId16" Type="http://schemas.openxmlformats.org/officeDocument/2006/relationships/hyperlink" Target="http://www.bhrc.ac.ir/TA/PDF/45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hrc.ac.ir/TA/PDF/35.pdf" TargetMode="External"/><Relationship Id="rId11" Type="http://schemas.openxmlformats.org/officeDocument/2006/relationships/hyperlink" Target="http://www.bhrc.ac.ir/TA/PDF/40.pdf" TargetMode="External"/><Relationship Id="rId5" Type="http://schemas.openxmlformats.org/officeDocument/2006/relationships/hyperlink" Target="http://www.bhrc.ac.ir/TA/PDF/34.pdf" TargetMode="External"/><Relationship Id="rId15" Type="http://schemas.openxmlformats.org/officeDocument/2006/relationships/hyperlink" Target="http://www.bhrc.ac.ir/TA/PDF/44.pdf" TargetMode="External"/><Relationship Id="rId10" Type="http://schemas.openxmlformats.org/officeDocument/2006/relationships/hyperlink" Target="http://www.bhrc.ac.ir/TA/PDF/39.pdf" TargetMode="External"/><Relationship Id="rId4" Type="http://schemas.openxmlformats.org/officeDocument/2006/relationships/hyperlink" Target="http://www.bhrc.ac.ir/TA/PDF/33.pdf" TargetMode="External"/><Relationship Id="rId9" Type="http://schemas.openxmlformats.org/officeDocument/2006/relationships/hyperlink" Target="http://www.bhrc.ac.ir/TA/PDF/38.pdf" TargetMode="External"/><Relationship Id="rId14" Type="http://schemas.openxmlformats.org/officeDocument/2006/relationships/hyperlink" Target="http://www.bhrc.ac.ir/TA/PDF/43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1916114"/>
            <a:ext cx="7772400" cy="1470025"/>
          </a:xfrm>
        </p:spPr>
        <p:txBody>
          <a:bodyPr anchor="ctr">
            <a:normAutofit fontScale="90000"/>
          </a:bodyPr>
          <a:lstStyle/>
          <a:p>
            <a:pPr rtl="1"/>
            <a:r>
              <a:rPr lang="fa-IR" altLang="en-US" dirty="0" smtClean="0">
                <a:solidFill>
                  <a:schemeClr val="folHlink"/>
                </a:solidFill>
                <a:cs typeface="B Jadid" panose="00000700000000000000" pitchFamily="2" charset="-78"/>
              </a:rPr>
              <a:t>فناوري هاي نوين ساختماني</a:t>
            </a:r>
            <a:endParaRPr lang="en-US" altLang="en-US" dirty="0" smtClean="0">
              <a:solidFill>
                <a:schemeClr val="folHlink"/>
              </a:solidFill>
              <a:cs typeface="B Jadid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35238" y="3886200"/>
            <a:ext cx="7016750" cy="1752600"/>
          </a:xfrm>
        </p:spPr>
        <p:txBody>
          <a:bodyPr/>
          <a:lstStyle/>
          <a:p>
            <a:r>
              <a:rPr lang="fa-IR" altLang="en-US" sz="2800">
                <a:solidFill>
                  <a:srgbClr val="0066FF"/>
                </a:solidFill>
                <a:cs typeface="B Jadid" panose="00000700000000000000" pitchFamily="2" charset="-78"/>
              </a:rPr>
              <a:t>شركت مديريت پروژه هاي ساختماني ايران (مپسا)</a:t>
            </a:r>
          </a:p>
          <a:p>
            <a:r>
              <a:rPr lang="fa-IR" altLang="en-US" sz="2800">
                <a:solidFill>
                  <a:srgbClr val="0066FF"/>
                </a:solidFill>
                <a:cs typeface="B Jadid" panose="00000700000000000000" pitchFamily="2" charset="-78"/>
              </a:rPr>
              <a:t>مجري طرح صنعتي سازي مسكن در كشور</a:t>
            </a:r>
            <a:endParaRPr lang="en-US" altLang="en-US" sz="2800">
              <a:solidFill>
                <a:srgbClr val="0066FF"/>
              </a:solidFill>
              <a:cs typeface="B Jadid" panose="00000700000000000000" pitchFamily="2" charset="-78"/>
            </a:endParaRPr>
          </a:p>
        </p:txBody>
      </p:sp>
      <p:sp>
        <p:nvSpPr>
          <p:cNvPr id="7172" name="Subtitle 2"/>
          <p:cNvSpPr txBox="1">
            <a:spLocks/>
          </p:cNvSpPr>
          <p:nvPr/>
        </p:nvSpPr>
        <p:spPr bwMode="auto">
          <a:xfrm>
            <a:off x="8686800" y="749301"/>
            <a:ext cx="1295400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MAPSA</a:t>
            </a:r>
          </a:p>
        </p:txBody>
      </p:sp>
    </p:spTree>
    <p:extLst>
      <p:ext uri="{BB962C8B-B14F-4D97-AF65-F5344CB8AC3E}">
        <p14:creationId xmlns:p14="http://schemas.microsoft.com/office/powerpoint/2010/main" val="17574422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850900"/>
          </a:xfrm>
        </p:spPr>
        <p:txBody>
          <a:bodyPr rtlCol="0">
            <a:normAutofit fontScale="90000"/>
          </a:bodyPr>
          <a:lstStyle/>
          <a:p>
            <a:pPr rtl="1">
              <a:defRPr/>
            </a:pPr>
            <a:r>
              <a:rPr lang="fa-IR" altLang="en-US" sz="2800" dirty="0">
                <a:solidFill>
                  <a:srgbClr val="00CC00"/>
                </a:solidFill>
                <a:cs typeface="B Jadid" panose="00000700000000000000" pitchFamily="2" charset="-78"/>
              </a:rPr>
              <a:t>ليست فناوري هاي نوين ساختماني</a:t>
            </a:r>
            <a:br>
              <a:rPr lang="fa-IR" altLang="en-US" sz="2800" dirty="0">
                <a:solidFill>
                  <a:srgbClr val="00CC00"/>
                </a:solidFill>
                <a:cs typeface="B Jadid" panose="00000700000000000000" pitchFamily="2" charset="-78"/>
              </a:rPr>
            </a:br>
            <a:r>
              <a:rPr lang="fa-IR" altLang="en-US" sz="2800" dirty="0">
                <a:solidFill>
                  <a:srgbClr val="00CC00"/>
                </a:solidFill>
                <a:cs typeface="B Jadid" panose="00000700000000000000" pitchFamily="2" charset="-78"/>
              </a:rPr>
              <a:t>مورد تاييد مركز تحقيقات ساختمان و مسكن</a:t>
            </a:r>
            <a:endParaRPr lang="en-US" altLang="en-US" sz="2800" dirty="0">
              <a:solidFill>
                <a:srgbClr val="00CC00"/>
              </a:solidFill>
              <a:cs typeface="B Jadid" panose="00000700000000000000" pitchFamily="2" charset="-78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>
          <a:xfrm>
            <a:off x="2279650" y="981076"/>
            <a:ext cx="7488238" cy="5876925"/>
          </a:xfrm>
          <a:solidFill>
            <a:schemeClr val="accent1"/>
          </a:solidFill>
        </p:spPr>
        <p:txBody>
          <a:bodyPr rtlCol="0">
            <a:normAutofit lnSpcReduction="10000"/>
          </a:bodyPr>
          <a:lstStyle/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1.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سيستم ساختماني قاب</a:t>
            </a:r>
            <a:r>
              <a:rPr lang="ar-SA" altLang="en-US" sz="1500" dirty="0">
                <a:solidFill>
                  <a:srgbClr val="FF3300"/>
                </a:solidFill>
              </a:rPr>
              <a:t>‌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هاي سبک فولادي سردنورد شده</a:t>
            </a:r>
            <a:r>
              <a:rPr lang="en-US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(</a:t>
            </a:r>
            <a:r>
              <a:rPr lang="en-US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LSF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)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2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2.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ديوارهاي غير باربر سبک پيش</a:t>
            </a:r>
            <a:r>
              <a:rPr lang="ar-SA" altLang="en-US" sz="1500" dirty="0">
                <a:solidFill>
                  <a:srgbClr val="FF3300"/>
                </a:solidFill>
              </a:rPr>
              <a:t>‌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ساخته </a:t>
            </a:r>
            <a:r>
              <a:rPr lang="en-US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LSF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  <a:hlinkClick r:id="rId3"/>
              </a:rPr>
              <a:t>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3. ساختمان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نيمه پيش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 با صفحات منفرد ساندويچي سقف و ديوار، شامل لايه مياني پلي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استايرن و بتن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پاششي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4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4.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ساختمان</a:t>
            </a:r>
            <a:r>
              <a:rPr lang="ar-SA" altLang="en-US" sz="1500" dirty="0">
                <a:solidFill>
                  <a:srgbClr val="FF3300"/>
                </a:solidFill>
              </a:rPr>
              <a:t>‌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ها</a:t>
            </a:r>
            <a:r>
              <a:rPr lang="ar-SA" altLang="en-US" sz="1500" dirty="0">
                <a:solidFill>
                  <a:srgbClr val="FF3300"/>
                </a:solidFill>
              </a:rPr>
              <a:t>‌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 با صفحات دولايه ساندويچي </a:t>
            </a:r>
            <a:r>
              <a:rPr lang="en-US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3D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 با بتن مياني درجا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5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5. ديوارهاي غيرباربر نيمه پيش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 صفحات ساندويچي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3D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6. روش اجراي سازه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بتني سقف و ديوار با قالب يکپارچه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6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7.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ساختمان</a:t>
            </a:r>
            <a:r>
              <a:rPr lang="ar-SA" altLang="en-US" sz="1500" dirty="0">
                <a:solidFill>
                  <a:srgbClr val="FF3300"/>
                </a:solidFill>
              </a:rPr>
              <a:t>‌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هاي بتن</a:t>
            </a:r>
            <a:r>
              <a:rPr lang="ar-SA" altLang="en-US" sz="1500" dirty="0">
                <a:solidFill>
                  <a:srgbClr val="FF3300"/>
                </a:solidFill>
              </a:rPr>
              <a:t>‌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آرمه با شيوه قالب</a:t>
            </a:r>
            <a:r>
              <a:rPr lang="ar-SA" altLang="en-US" sz="1500" dirty="0">
                <a:solidFill>
                  <a:srgbClr val="FF3300"/>
                </a:solidFill>
              </a:rPr>
              <a:t>‌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هاي تونلي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7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8. سيستم ساختمان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پيش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 با ديوار باربر متشکل از سقف و ديواره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بتن آرمه با بتن سبک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سازه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اي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8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9. ساختمان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نيمه پيش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 با قاب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ساده مرکب فولادي- بتني به همراه ديوار برشي بتن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آرمه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9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10. سيستم تخته سيماني اليافي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0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11.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بلوک</a:t>
            </a:r>
            <a:r>
              <a:rPr lang="ar-SA" altLang="en-US" sz="1500" dirty="0">
                <a:solidFill>
                  <a:srgbClr val="FF3300"/>
                </a:solidFill>
              </a:rPr>
              <a:t>‌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هاي ديواري ساخته شده با بتن سبک گازي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1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12. ساختمان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بتن آرمه متشکل از ديوار باربر دولايه و سقف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نيمه پيش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 با بتن درجا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2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13.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روش اجراي ساختمان هاي بتن مسلح ديوار باربر با قالب عايق ماندگار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  <a:hlinkClick r:id="rId13"/>
              </a:rPr>
              <a:t>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14. توليد شبكه آرماتور با جوش مقاومتي به روش ماشيني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4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15. توليد خرپاي فلزي تيرچه با جوش مقاومتي به روش ماشيني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5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16.سيستم قالب بندي ساختمانهاي بتن آرمه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6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17.سقف مجوف بتن مسلح با استفاده از بلوک توخالي ماندگار از جنس پلي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پروپيلن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7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18. سيستم دال مرکب فولادي-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بتني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8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19. سيستم تخته سيماني با تراشه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چوب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9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20. سيستم قالب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بندي ساختمان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بتن مسلح با استفاده از ميز پرنده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20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21. دستگاه اتوماتيک آرماتور بند (بند زن)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21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22.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روش اجراي ساختمان</a:t>
            </a:r>
            <a:r>
              <a:rPr lang="ar-SA" altLang="en-US" sz="1500" dirty="0">
                <a:solidFill>
                  <a:srgbClr val="FF3300"/>
                </a:solidFill>
              </a:rPr>
              <a:t>‌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هاي بتن مسلح با قالب عايق ماندگار مسطح عمودي </a:t>
            </a:r>
            <a:endParaRPr lang="fa-IR" altLang="en-US" sz="1500" dirty="0">
              <a:solidFill>
                <a:srgbClr val="FF3300"/>
              </a:solidFill>
              <a:cs typeface="B Nazanin" panose="00000700000000000000" pitchFamily="2" charset="-78"/>
            </a:endParaRP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23.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روش اجراي ساختمان</a:t>
            </a:r>
            <a:r>
              <a:rPr lang="ar-SA" altLang="en-US" sz="1500" dirty="0">
                <a:solidFill>
                  <a:srgbClr val="FF3300"/>
                </a:solidFill>
              </a:rPr>
              <a:t>‌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>هاي بتن مسلح با قالب عايق ماندگار مسطح پانلي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22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24. سيستم قاب ساختماني ساده بتن مسلح با ستون پيش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ساخته، تير نيمه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پيش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ساخته، سقف هالوکور و ديوار برشي بتن مسلح درجا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23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25- روش اجراي ساختمان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بتن مسلح با قالب ماندگار پليمري (سيستم 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RBS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)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24"/>
              </a:rPr>
              <a:t> 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26- سيستم ديوارها و سقف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بتن مسلح پيش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 توخالي (سيستم داموس)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25"/>
              </a:rPr>
              <a:t> 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27- صفحات روکش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دار گچي (تخته گچي)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26"/>
              </a:rPr>
              <a:t> 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28- بلوک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گچي سوراخدار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27"/>
              </a:rPr>
              <a:t>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29- سيستم قاب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خمشي يک طبقه با مقاطع سبک فولادي سردنورد شده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28"/>
              </a:rPr>
              <a:t>  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30- پانل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ديواري ساخته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شده از بتن سبک با دانه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ليکا </a:t>
            </a:r>
            <a: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  <a:t/>
            </a:r>
            <a:br>
              <a:rPr lang="ar-SA" altLang="en-US" sz="1500" dirty="0">
                <a:solidFill>
                  <a:srgbClr val="FF3300"/>
                </a:solidFill>
                <a:cs typeface="B Nazanin" panose="00000700000000000000" pitchFamily="2" charset="-78"/>
              </a:rPr>
            </a:br>
            <a:endParaRPr lang="fa-IR" altLang="en-US" sz="1500" dirty="0">
              <a:solidFill>
                <a:srgbClr val="FF3300"/>
              </a:solidFill>
              <a:cs typeface="B Nazanin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61539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>
          <a:xfrm>
            <a:off x="1847850" y="0"/>
            <a:ext cx="7848600" cy="6858000"/>
          </a:xfrm>
          <a:solidFill>
            <a:schemeClr val="accent1"/>
          </a:solidFill>
        </p:spPr>
        <p:txBody>
          <a:bodyPr rtlCol="0">
            <a:normAutofit fontScale="92500" lnSpcReduction="10000"/>
          </a:bodyPr>
          <a:lstStyle/>
          <a:p>
            <a:pPr algn="r" rtl="1">
              <a:lnSpc>
                <a:spcPct val="80000"/>
              </a:lnSpc>
              <a:buNone/>
              <a:defRPr/>
            </a:pPr>
            <a:r>
              <a:rPr lang="fa-I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    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31- سنگدانه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سبک مورد مصرف در بلوک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بتني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2"/>
              </a:rPr>
              <a:t>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32- ملات خشک آماده (بجز ملات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پايه گچي)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3"/>
              </a:rPr>
              <a:t>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33- سقف بتني پيش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تنيده پس کشيده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4"/>
              </a:rPr>
              <a:t>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34- ديوارهاي توپر و سقف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با هسته توخالي بتن مسلح پيش ساخته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5"/>
              </a:rPr>
              <a:t> 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35- سيستم ساختماني ترونکو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6"/>
              </a:rPr>
              <a:t>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36- نماي مدولار پرسلان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7"/>
              </a:rPr>
              <a:t> 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37- </a:t>
            </a:r>
            <a:r>
              <a:rPr lang="ar-SA" altLang="en-US" sz="1600" dirty="0">
                <a:solidFill>
                  <a:srgbClr val="FF3300"/>
                </a:solidFill>
                <a:cs typeface="B Nazanin" panose="00000700000000000000" pitchFamily="2" charset="-78"/>
              </a:rPr>
              <a:t>پانل ديواري مسلح ساخته شده از بتن سبک </a:t>
            </a:r>
            <a:r>
              <a:rPr lang="en-US" altLang="en-US" sz="1600" dirty="0">
                <a:solidFill>
                  <a:srgbClr val="FF3300"/>
                </a:solidFill>
                <a:cs typeface="B Nazanin" panose="00000700000000000000" pitchFamily="2" charset="-78"/>
              </a:rPr>
              <a:t>AAC</a:t>
            </a:r>
            <a:r>
              <a:rPr lang="ar-SA" altLang="en-US" sz="1600" dirty="0">
                <a:solidFill>
                  <a:srgbClr val="FF3300"/>
                </a:solidFill>
                <a:cs typeface="B Nazanin" panose="00000700000000000000" pitchFamily="2" charset="-78"/>
                <a:hlinkClick r:id="rId8"/>
              </a:rPr>
              <a:t>  </a:t>
            </a:r>
            <a:r>
              <a:rPr lang="ar-SA" altLang="en-US" sz="1600" dirty="0">
                <a:solidFill>
                  <a:srgbClr val="FF3300"/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rgbClr val="FF3300"/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38- خرپاي تيرچه ماشيني با فوندوله پليمري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9"/>
              </a:rPr>
              <a:t> 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39- سيستم خانه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چوبي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0"/>
              </a:rPr>
              <a:t> 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40- </a:t>
            </a:r>
            <a:r>
              <a:rPr lang="ar-SA" altLang="en-US" sz="1600" dirty="0">
                <a:solidFill>
                  <a:srgbClr val="FF3300"/>
                </a:solidFill>
                <a:cs typeface="B Nazanin" panose="00000700000000000000" pitchFamily="2" charset="-78"/>
              </a:rPr>
              <a:t>روش اجراي ساختمان</a:t>
            </a:r>
            <a:r>
              <a:rPr lang="ar-SA" altLang="en-US" sz="1600" dirty="0">
                <a:solidFill>
                  <a:srgbClr val="FF3300"/>
                </a:solidFill>
              </a:rPr>
              <a:t>‌</a:t>
            </a:r>
            <a:r>
              <a:rPr lang="ar-SA" altLang="en-US" sz="1600" dirty="0">
                <a:solidFill>
                  <a:srgbClr val="FF3300"/>
                </a:solidFill>
                <a:cs typeface="B Nazanin" panose="00000700000000000000" pitchFamily="2" charset="-78"/>
              </a:rPr>
              <a:t>هاي بتن مسلح با قالب عايق ماندگار بلوکي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1"/>
              </a:rPr>
              <a:t> 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41- صفحات عايق حرارتي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XPS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2"/>
              </a:rPr>
              <a:t> 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42- سيستم قاب ساده بتني نيمه پيش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 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K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با ديوار برشي بتن مسلح درجا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3"/>
              </a:rPr>
              <a:t>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43- سيستم سازه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بتن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مسلح پيش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 مدولار سه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بعدي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4"/>
              </a:rPr>
              <a:t> 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44- نماي مرکب عايق حرارتي بيروني برپايه پلي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استايرن منبسط (</a:t>
            </a:r>
            <a:r>
              <a:rPr lang="en-US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ETICS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)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5"/>
              </a:rPr>
              <a:t> 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45- پانل الياف بتن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6"/>
              </a:rPr>
              <a:t> 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/>
            </a:r>
            <a:b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</a:b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46- روش اجراي ساختمان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بتن مسلح ديوار باربر با قالب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عايق ماندگار بلوکي نئوپور</a:t>
            </a:r>
            <a:endParaRPr lang="fa-I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B Nazanin" panose="00000700000000000000" pitchFamily="2" charset="-78"/>
            </a:endParaRP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47- پانل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پيش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 ديواري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Rail-Wal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l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از جنس بتن پرليتي </a:t>
            </a:r>
            <a:endParaRPr lang="fa-I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B Nazanin" panose="00000700000000000000" pitchFamily="2" charset="-78"/>
            </a:endParaRP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48- شيل منبسط شده </a:t>
            </a:r>
            <a:endParaRPr lang="fa-I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B Nazanin" panose="00000700000000000000" pitchFamily="2" charset="-78"/>
            </a:endParaRP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49- ديوارهاي غير باربر </a:t>
            </a:r>
            <a:r>
              <a:rPr lang="en-US" alt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QPanel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  <a:hlinkClick r:id="rId17"/>
              </a:rPr>
              <a:t> 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  <a:endParaRPr lang="fa-I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B Nazanin" panose="00000700000000000000" pitchFamily="2" charset="-78"/>
            </a:endParaRP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50-  سيستم ساختماني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LSF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به شيوه اجراي بالون</a:t>
            </a: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51- سيستم مدولار دسترسي نوين</a:t>
            </a: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52- سيستم ساختماني بلوک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خشتي مسلح با تکنولوژي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HABITECH</a:t>
            </a:r>
            <a:endParaRPr lang="ar-SA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B Nazanin" panose="00000700000000000000" pitchFamily="2" charset="-78"/>
            </a:endParaRP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53- سيستم خانه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پيش ساخته سريع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النصب دادو</a:t>
            </a: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54- پانل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ديواري غير باربر </a:t>
            </a:r>
            <a:r>
              <a:rPr lang="en-US" alt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Ercolith</a:t>
            </a:r>
            <a:endParaRPr lang="ar-SA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B Nazanin" panose="00000700000000000000" pitchFamily="2" charset="-78"/>
            </a:endParaRP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55- پانل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ديواري ساخته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شده از رزين و ساقه گندم و برنج</a:t>
            </a: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56- آجر سفال ابداعي</a:t>
            </a: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57- بلوک چوب سيماني</a:t>
            </a:r>
          </a:p>
          <a:p>
            <a:pPr algn="r" rtl="1"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58- سقف کوبياکس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B Nazanin" panose="00000700000000000000" pitchFamily="2" charset="-78"/>
            </a:endParaRPr>
          </a:p>
          <a:p>
            <a:pPr algn="r" rtl="1">
              <a:buFont typeface="Wingdings 3" charset="2"/>
              <a:buChar char=""/>
              <a:defRPr/>
            </a:pPr>
            <a:r>
              <a:rPr lang="fa-I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59-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سقف دال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نيمه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پيش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 بتن مسلح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Double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Tee</a:t>
            </a:r>
            <a:r>
              <a:rPr lang="fa-I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</a:p>
          <a:p>
            <a:pPr algn="r" rtl="1">
              <a:buFont typeface="Wingdings 3" charset="2"/>
              <a:buChar char=""/>
              <a:defRPr/>
            </a:pPr>
            <a:r>
              <a:rPr lang="fa-I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60-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سقف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هاي مجوف پيش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ساخته پيش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‌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تنيده (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Hollow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Core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Slabs</a:t>
            </a:r>
            <a:r>
              <a:rPr lang="fa-I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700000000000000" pitchFamily="2" charset="-78"/>
              </a:rPr>
              <a:t>)</a:t>
            </a:r>
            <a:endParaRPr lang="fa-I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685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8686800" cy="1143000"/>
          </a:xfrm>
        </p:spPr>
        <p:txBody>
          <a:bodyPr>
            <a:normAutofit fontScale="90000"/>
          </a:bodyPr>
          <a:lstStyle/>
          <a:p>
            <a:pPr rtl="1"/>
            <a:r>
              <a:rPr lang="fa-IR" altLang="en-US" smtClean="0">
                <a:solidFill>
                  <a:srgbClr val="FF3300"/>
                </a:solidFill>
                <a:cs typeface="B Nazanin" panose="00000700000000000000" pitchFamily="2" charset="-78"/>
              </a:rPr>
              <a:t>1) قاب سبك فلزي </a:t>
            </a:r>
            <a:r>
              <a:rPr lang="en-US" altLang="en-US" smtClean="0">
                <a:solidFill>
                  <a:srgbClr val="FF3300"/>
                </a:solidFill>
                <a:cs typeface="B Nazanin" panose="00000700000000000000" pitchFamily="2" charset="-78"/>
              </a:rPr>
              <a:t>(</a:t>
            </a:r>
            <a:r>
              <a:rPr lang="en-US" altLang="en-US" b="1" smtClean="0">
                <a:solidFill>
                  <a:srgbClr val="FF3300"/>
                </a:solidFill>
                <a:cs typeface="B Nazanin" panose="00000700000000000000" pitchFamily="2" charset="-78"/>
              </a:rPr>
              <a:t>L</a:t>
            </a:r>
            <a:r>
              <a:rPr lang="en-US" altLang="en-US" smtClean="0">
                <a:solidFill>
                  <a:srgbClr val="FF3300"/>
                </a:solidFill>
                <a:cs typeface="B Nazanin" panose="00000700000000000000" pitchFamily="2" charset="-78"/>
              </a:rPr>
              <a:t>ightweight </a:t>
            </a:r>
            <a:r>
              <a:rPr lang="en-US" altLang="en-US" b="1" smtClean="0">
                <a:solidFill>
                  <a:srgbClr val="FF3300"/>
                </a:solidFill>
                <a:cs typeface="B Nazanin" panose="00000700000000000000" pitchFamily="2" charset="-78"/>
              </a:rPr>
              <a:t>S</a:t>
            </a:r>
            <a:r>
              <a:rPr lang="en-US" altLang="en-US" smtClean="0">
                <a:solidFill>
                  <a:srgbClr val="FF3300"/>
                </a:solidFill>
                <a:cs typeface="B Nazanin" panose="00000700000000000000" pitchFamily="2" charset="-78"/>
              </a:rPr>
              <a:t>teel </a:t>
            </a:r>
            <a:r>
              <a:rPr lang="en-US" altLang="en-US" b="1" smtClean="0">
                <a:solidFill>
                  <a:srgbClr val="FF3300"/>
                </a:solidFill>
                <a:cs typeface="B Nazanin" panose="00000700000000000000" pitchFamily="2" charset="-78"/>
              </a:rPr>
              <a:t>Frame</a:t>
            </a:r>
            <a:r>
              <a:rPr lang="en-US" altLang="en-US" smtClean="0">
                <a:solidFill>
                  <a:srgbClr val="FF3300"/>
                </a:solidFill>
                <a:cs typeface="B Nazanin" panose="00000700000000000000" pitchFamily="2" charset="-78"/>
              </a:rPr>
              <a:t>)</a:t>
            </a:r>
          </a:p>
        </p:txBody>
      </p:sp>
      <p:pic>
        <p:nvPicPr>
          <p:cNvPr id="11267" name="Picture 3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628776"/>
            <a:ext cx="7200900" cy="485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77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792539" y="404813"/>
            <a:ext cx="4899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en-US" altLang="en-US" sz="2800" b="1"/>
              <a:t>(</a:t>
            </a:r>
            <a:r>
              <a:rPr lang="en-US" altLang="en-US" sz="2800" b="1">
                <a:solidFill>
                  <a:srgbClr val="FF3300"/>
                </a:solidFill>
              </a:rPr>
              <a:t>L</a:t>
            </a:r>
            <a:r>
              <a:rPr lang="en-US" altLang="en-US" sz="2800" b="1"/>
              <a:t>ightweight </a:t>
            </a:r>
            <a:r>
              <a:rPr lang="en-US" altLang="en-US" sz="2800" b="1">
                <a:solidFill>
                  <a:srgbClr val="FF3300"/>
                </a:solidFill>
              </a:rPr>
              <a:t>s</a:t>
            </a:r>
            <a:r>
              <a:rPr lang="en-US" altLang="en-US" sz="2800" b="1"/>
              <a:t>teel </a:t>
            </a:r>
            <a:r>
              <a:rPr lang="en-US" altLang="en-US" sz="2800" b="1">
                <a:solidFill>
                  <a:srgbClr val="FF3300"/>
                </a:solidFill>
              </a:rPr>
              <a:t>f</a:t>
            </a:r>
            <a:r>
              <a:rPr lang="en-US" altLang="en-US" sz="2800" b="1"/>
              <a:t>ramed)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362200" y="1447800"/>
            <a:ext cx="7620000" cy="12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just" rtl="1" eaLnBrk="1" hangingPunct="1">
              <a:lnSpc>
                <a:spcPct val="110000"/>
              </a:lnSpc>
              <a:spcBef>
                <a:spcPct val="50000"/>
              </a:spcBef>
            </a:pPr>
            <a:r>
              <a:rPr lang="fa-IR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در روش ساختمان سازي با قاب هاي سبك فولادي، ديوارها، كف و سقف از كنار هم چيده شدن قاب هاي فولادي سبك ساخته مي شود. اجزاء قاب هاي فولادي سبك را پروفيل هاي </a:t>
            </a:r>
            <a:r>
              <a:rPr lang="en-US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C</a:t>
            </a:r>
            <a:r>
              <a:rPr lang="fa-IR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 شكل و </a:t>
            </a:r>
            <a:r>
              <a:rPr lang="en-US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U</a:t>
            </a:r>
            <a:r>
              <a:rPr lang="fa-IR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 شكل فولاد تشكيل مي دهد.</a:t>
            </a:r>
            <a:r>
              <a:rPr lang="en-US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 </a:t>
            </a:r>
          </a:p>
        </p:txBody>
      </p:sp>
      <p:pic>
        <p:nvPicPr>
          <p:cNvPr id="12292" name="Picture 4" descr="C and U sha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124201"/>
            <a:ext cx="457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AutoShap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057400" y="6451600"/>
            <a:ext cx="838200" cy="304800"/>
          </a:xfrm>
          <a:prstGeom prst="leftArrow">
            <a:avLst>
              <a:gd name="adj1" fmla="val 50000"/>
              <a:gd name="adj2" fmla="val 68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60115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ome1"/>
          <p:cNvPicPr>
            <a:picLocks noChangeAspect="1" noChangeArrowheads="1"/>
          </p:cNvPicPr>
          <p:nvPr/>
        </p:nvPicPr>
        <p:blipFill>
          <a:blip r:embed="rId3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60800"/>
            <a:ext cx="3995738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7862889" y="188914"/>
            <a:ext cx="26257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rtl="1" eaLnBrk="1" hangingPunct="1"/>
            <a:r>
              <a:rPr lang="fa-IR" altLang="en-US" sz="3200" b="1">
                <a:solidFill>
                  <a:srgbClr val="00CC00"/>
                </a:solidFill>
                <a:latin typeface="Verdana" panose="020B0604030504040204" pitchFamily="34" charset="0"/>
                <a:cs typeface="B Yagut" panose="00000400000000000000" pitchFamily="2" charset="-78"/>
              </a:rPr>
              <a:t>استادها </a:t>
            </a:r>
            <a:r>
              <a:rPr lang="en-US" altLang="en-US" sz="3200" b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(Studs)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992314" y="758382"/>
            <a:ext cx="8531225" cy="1378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just" rtl="1">
              <a:lnSpc>
                <a:spcPct val="190000"/>
              </a:lnSpc>
            </a:pPr>
            <a:r>
              <a:rPr lang="fa-IR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مقاطع </a:t>
            </a:r>
            <a:r>
              <a:rPr lang="en-US" altLang="en-US" sz="2200" b="1">
                <a:latin typeface="Times New Roman" panose="02020603050405020304" pitchFamily="18" charset="0"/>
                <a:cs typeface="B Nazanin" panose="00000700000000000000" pitchFamily="2" charset="-78"/>
              </a:rPr>
              <a:t>C</a:t>
            </a:r>
            <a:r>
              <a:rPr lang="fa-IR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 شكل كه به صورت قائم نصب مي شوند </a:t>
            </a:r>
            <a:r>
              <a:rPr lang="en-US" altLang="en-US" sz="2200" b="1">
                <a:latin typeface="Times New Roman" panose="02020603050405020304" pitchFamily="18" charset="0"/>
                <a:cs typeface="B Nazanin" panose="00000700000000000000" pitchFamily="2" charset="-78"/>
              </a:rPr>
              <a:t>Stud</a:t>
            </a:r>
            <a:r>
              <a:rPr lang="fa-IR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 نام دارند كه به عنوان ديوار باربر مورد استفاده قرار مي گيرند و فشار بار وارده را تحمل مي نمايند</a:t>
            </a:r>
            <a:endParaRPr lang="en-US" altLang="en-US" sz="2200" b="1">
              <a:latin typeface="Verdana" panose="020B0604030504040204" pitchFamily="34" charset="0"/>
              <a:cs typeface="B Nazanin" panose="00000700000000000000" pitchFamily="2" charset="-78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7745413" y="2309814"/>
            <a:ext cx="28876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rtl="1" eaLnBrk="1" hangingPunct="1"/>
            <a:r>
              <a:rPr lang="fa-IR" altLang="en-US" sz="3200" b="1">
                <a:solidFill>
                  <a:srgbClr val="00CC00"/>
                </a:solidFill>
                <a:latin typeface="Verdana" panose="020B0604030504040204" pitchFamily="34" charset="0"/>
                <a:cs typeface="B Yagut" panose="00000400000000000000" pitchFamily="2" charset="-78"/>
              </a:rPr>
              <a:t>تراك ها </a:t>
            </a:r>
            <a:r>
              <a:rPr lang="en-US" altLang="en-US" sz="3200" b="1">
                <a:solidFill>
                  <a:srgbClr val="00CC00"/>
                </a:solidFill>
                <a:latin typeface="Times New Roman" panose="02020603050405020304" pitchFamily="18" charset="0"/>
                <a:cs typeface="B Yagut" panose="00000400000000000000" pitchFamily="2" charset="-78"/>
              </a:rPr>
              <a:t>(Trucks)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524000" y="2756109"/>
            <a:ext cx="906145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just" rtl="1">
              <a:lnSpc>
                <a:spcPct val="200000"/>
              </a:lnSpc>
            </a:pPr>
            <a:r>
              <a:rPr lang="fa-IR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 مقاطع </a:t>
            </a:r>
            <a:r>
              <a:rPr lang="en-US" altLang="en-US" sz="2200" b="1">
                <a:latin typeface="Times New Roman" panose="02020603050405020304" pitchFamily="18" charset="0"/>
                <a:cs typeface="B Nazanin" panose="00000700000000000000" pitchFamily="2" charset="-78"/>
              </a:rPr>
              <a:t>U</a:t>
            </a:r>
            <a:r>
              <a:rPr lang="fa-IR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 شكل كه به صورت افقي در سازه نصب مي شوند رانرها هستند كه وظيفه يكپارچگي و اتصال قطعات </a:t>
            </a:r>
            <a:r>
              <a:rPr lang="en-US" altLang="en-US" sz="2200" b="1">
                <a:latin typeface="Times New Roman" panose="02020603050405020304" pitchFamily="18" charset="0"/>
                <a:cs typeface="B Nazanin" panose="00000700000000000000" pitchFamily="2" charset="-78"/>
              </a:rPr>
              <a:t>Stud</a:t>
            </a:r>
            <a:r>
              <a:rPr lang="fa-IR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 به يكديگر و تشكيل پانل هاي ديواري و تقويت سازه را برعهده دارند و كشش را تحمل مي نمايند</a:t>
            </a:r>
            <a:r>
              <a:rPr lang="en-US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 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7510464" y="4808539"/>
            <a:ext cx="30956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rtl="1" eaLnBrk="1" hangingPunct="1"/>
            <a:r>
              <a:rPr lang="fa-IR" altLang="en-US" sz="3200" b="1">
                <a:solidFill>
                  <a:srgbClr val="00CC00"/>
                </a:solidFill>
                <a:latin typeface="Verdana" panose="020B0604030504040204" pitchFamily="34" charset="0"/>
                <a:cs typeface="B Yagut" panose="00000400000000000000" pitchFamily="2" charset="-78"/>
              </a:rPr>
              <a:t>جويست ها </a:t>
            </a:r>
            <a:r>
              <a:rPr lang="en-US" altLang="en-US" sz="3200" b="1">
                <a:solidFill>
                  <a:srgbClr val="00CC00"/>
                </a:solidFill>
                <a:latin typeface="Times New Roman" panose="02020603050405020304" pitchFamily="18" charset="0"/>
                <a:cs typeface="B Yagut" panose="00000400000000000000" pitchFamily="2" charset="-78"/>
              </a:rPr>
              <a:t>(Joists)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1524000" y="5351571"/>
            <a:ext cx="9144000" cy="151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just" rtl="1">
              <a:lnSpc>
                <a:spcPct val="210000"/>
              </a:lnSpc>
            </a:pPr>
            <a:r>
              <a:rPr lang="fa-IR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مقاطع </a:t>
            </a:r>
            <a:r>
              <a:rPr lang="en-US" altLang="en-US" sz="2200" b="1">
                <a:latin typeface="Times New Roman" panose="02020603050405020304" pitchFamily="18" charset="0"/>
                <a:cs typeface="B Nazanin" panose="00000700000000000000" pitchFamily="2" charset="-78"/>
              </a:rPr>
              <a:t>C</a:t>
            </a:r>
            <a:r>
              <a:rPr lang="fa-IR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 شكل كه به صورت افقي در سازه مورد استفاده قرار مي گيرند. و براي بتن ريزي سقف و كف استفاده مي شوند.</a:t>
            </a:r>
            <a:r>
              <a:rPr lang="en-US" altLang="en-US" sz="2200" b="1">
                <a:latin typeface="Verdana" panose="020B0604030504040204" pitchFamily="34" charset="0"/>
                <a:cs typeface="B Nazanin" panose="000007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5623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248400" y="404813"/>
            <a:ext cx="441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fa-IR" altLang="en-US" sz="3200" b="1">
                <a:solidFill>
                  <a:srgbClr val="FF3300"/>
                </a:solidFill>
                <a:latin typeface="Verdana" panose="020B0604030504040204" pitchFamily="34" charset="0"/>
                <a:cs typeface="B Yagut" panose="00000400000000000000" pitchFamily="2" charset="-78"/>
              </a:rPr>
              <a:t>نصب پانل هاي ديوار</a:t>
            </a:r>
            <a:r>
              <a:rPr lang="en-US" altLang="en-US" sz="3200" b="1">
                <a:solidFill>
                  <a:srgbClr val="FF3300"/>
                </a:solidFill>
                <a:latin typeface="Verdana" panose="020B0604030504040204" pitchFamily="34" charset="0"/>
                <a:cs typeface="B Yagut" panose="00000400000000000000" pitchFamily="2" charset="-78"/>
              </a:rPr>
              <a:t> </a:t>
            </a:r>
            <a:r>
              <a:rPr lang="fa-IR" altLang="en-US" sz="3200" b="1">
                <a:solidFill>
                  <a:srgbClr val="FF3300"/>
                </a:solidFill>
                <a:latin typeface="Verdana" panose="020B0604030504040204" pitchFamily="34" charset="0"/>
                <a:cs typeface="B Yagut" panose="00000400000000000000" pitchFamily="2" charset="-78"/>
              </a:rPr>
              <a:t>واسكلت </a:t>
            </a:r>
            <a:r>
              <a:rPr lang="en-US" altLang="en-US" sz="3200" b="1">
                <a:solidFill>
                  <a:srgbClr val="FF3300"/>
                </a:solidFill>
                <a:latin typeface="Verdana" panose="020B0604030504040204" pitchFamily="34" charset="0"/>
                <a:cs typeface="B Yagut" panose="00000400000000000000" pitchFamily="2" charset="-78"/>
              </a:rPr>
              <a:t>LSF</a:t>
            </a:r>
          </a:p>
        </p:txBody>
      </p:sp>
      <p:pic>
        <p:nvPicPr>
          <p:cNvPr id="15363" name="Picture 3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14" y="404813"/>
            <a:ext cx="4484687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3429000"/>
            <a:ext cx="4489450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3429001"/>
            <a:ext cx="3963987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5695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3500439"/>
            <a:ext cx="37338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88914"/>
            <a:ext cx="303847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6248400" y="1066800"/>
            <a:ext cx="320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fa-IR" altLang="en-US" sz="3200" b="1">
                <a:solidFill>
                  <a:srgbClr val="FF3300"/>
                </a:solidFill>
                <a:latin typeface="Verdana" panose="020B0604030504040204" pitchFamily="34" charset="0"/>
                <a:cs typeface="B Yagut" panose="00000400000000000000" pitchFamily="2" charset="-78"/>
              </a:rPr>
              <a:t>اتصال عناصر سقف</a:t>
            </a:r>
            <a:endParaRPr lang="en-US" altLang="en-US" sz="3200" b="1">
              <a:solidFill>
                <a:srgbClr val="FF3300"/>
              </a:solidFill>
              <a:latin typeface="Verdana" panose="020B0604030504040204" pitchFamily="34" charset="0"/>
              <a:cs typeface="B Yagut" panose="00000400000000000000" pitchFamily="2" charset="-78"/>
            </a:endParaRPr>
          </a:p>
        </p:txBody>
      </p:sp>
      <p:pic>
        <p:nvPicPr>
          <p:cNvPr id="17413" name="Picture 5" descr="img_pics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1"/>
          <a:stretch>
            <a:fillRect/>
          </a:stretch>
        </p:blipFill>
        <p:spPr bwMode="auto">
          <a:xfrm>
            <a:off x="1703388" y="3573463"/>
            <a:ext cx="4608512" cy="306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5348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692150"/>
            <a:ext cx="3810000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989" y="692151"/>
            <a:ext cx="4276725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828800" y="115888"/>
            <a:ext cx="4267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fa-IR" altLang="en-US" sz="2800" b="1">
                <a:solidFill>
                  <a:srgbClr val="FF3300"/>
                </a:solidFill>
                <a:latin typeface="Verdana" panose="020B0604030504040204" pitchFamily="34" charset="0"/>
                <a:cs typeface="B Yagut" panose="00000400000000000000" pitchFamily="2" charset="-78"/>
              </a:rPr>
              <a:t>ورق هاي موج دار فلزي</a:t>
            </a:r>
            <a:endParaRPr lang="en-US" altLang="en-US" sz="2800" b="1">
              <a:solidFill>
                <a:srgbClr val="FF3300"/>
              </a:solidFill>
              <a:latin typeface="Verdana" panose="020B0604030504040204" pitchFamily="34" charset="0"/>
              <a:cs typeface="B Yagut" panose="00000400000000000000" pitchFamily="2" charset="-78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858000" y="115889"/>
            <a:ext cx="2667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fa-IR" altLang="en-US" sz="3000" b="1">
                <a:solidFill>
                  <a:srgbClr val="FF3300"/>
                </a:solidFill>
                <a:latin typeface="Verdana" panose="020B0604030504040204" pitchFamily="34" charset="0"/>
                <a:cs typeface="B Yagut" panose="00000400000000000000" pitchFamily="2" charset="-78"/>
              </a:rPr>
              <a:t>روفيكس</a:t>
            </a:r>
            <a:endParaRPr lang="en-US" altLang="en-US" sz="3000" b="1">
              <a:solidFill>
                <a:srgbClr val="FF3300"/>
              </a:solidFill>
              <a:latin typeface="Verdana" panose="020B0604030504040204" pitchFamily="34" charset="0"/>
              <a:cs typeface="B Yagut" panose="00000400000000000000" pitchFamily="2" charset="-78"/>
            </a:endParaRPr>
          </a:p>
        </p:txBody>
      </p:sp>
      <p:pic>
        <p:nvPicPr>
          <p:cNvPr id="19462" name="Picture 6" descr="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3573463"/>
            <a:ext cx="5151437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7464426" y="4005263"/>
            <a:ext cx="25892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fa-IR" altLang="en-US" sz="2800" b="1">
                <a:solidFill>
                  <a:srgbClr val="FF3300"/>
                </a:solidFill>
                <a:latin typeface="Verdana" panose="020B0604030504040204" pitchFamily="34" charset="0"/>
                <a:cs typeface="B Yagut" panose="00000400000000000000" pitchFamily="2" charset="-78"/>
              </a:rPr>
              <a:t>سقف بتن شده و آماده براي ايزوگام</a:t>
            </a:r>
            <a:endParaRPr lang="en-US" altLang="en-US" sz="2800" b="1">
              <a:solidFill>
                <a:srgbClr val="FF3300"/>
              </a:solidFill>
              <a:latin typeface="Verdana" panose="020B0604030504040204" pitchFamily="34" charset="0"/>
              <a:cs typeface="B Yagu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6328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Widescreen</PresentationFormat>
  <Paragraphs>44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B Jadid</vt:lpstr>
      <vt:lpstr>B Nazanin</vt:lpstr>
      <vt:lpstr>B Yagut</vt:lpstr>
      <vt:lpstr>Calibri</vt:lpstr>
      <vt:lpstr>Calibri Light</vt:lpstr>
      <vt:lpstr>Times New Roman</vt:lpstr>
      <vt:lpstr>Trebuchet MS</vt:lpstr>
      <vt:lpstr>Verdana</vt:lpstr>
      <vt:lpstr>Wingdings 3</vt:lpstr>
      <vt:lpstr>Office Theme</vt:lpstr>
      <vt:lpstr>فناوري هاي نوين ساختماني</vt:lpstr>
      <vt:lpstr>ليست فناوري هاي نوين ساختماني مورد تاييد مركز تحقيقات ساختمان و مسكن</vt:lpstr>
      <vt:lpstr>PowerPoint Presentation</vt:lpstr>
      <vt:lpstr>1) قاب سبك فلزي (Lightweight Steel Frame)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ALADDIN 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فناوري هاي نوين ساختماني</dc:title>
  <dc:creator>Home</dc:creator>
  <cp:lastModifiedBy>Home</cp:lastModifiedBy>
  <cp:revision>1</cp:revision>
  <dcterms:created xsi:type="dcterms:W3CDTF">2026-07-13T09:19:37Z</dcterms:created>
  <dcterms:modified xsi:type="dcterms:W3CDTF">2026-07-13T09:19:48Z</dcterms:modified>
</cp:coreProperties>
</file>